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art-catalog.ru/data_picture_new/artist_291/picture/big_500/hrucky_4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://img-fotki.yandex.ru/get/5506/kirillovna11.8/0_63029_8c71802c_L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80263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Пошаговая технология рассказывания по картине дошкольников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admin\AppData\Local\Microsoft\Windows\Temporary Internet Files\Content.IE5\F768H9NQ\MC90042826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8640"/>
            <a:ext cx="1962150" cy="187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92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3) Выбирается объект и заполняется таблица «Части»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829280"/>
              </p:ext>
            </p:extLst>
          </p:nvPr>
        </p:nvGraphicFramePr>
        <p:xfrm>
          <a:off x="827584" y="2852936"/>
          <a:ext cx="2736304" cy="1800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435"/>
                <a:gridCol w="2167869"/>
              </a:tblGrid>
              <a:tr h="6757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Какая часть?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88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88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6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547787"/>
              </p:ext>
            </p:extLst>
          </p:nvPr>
        </p:nvGraphicFramePr>
        <p:xfrm>
          <a:off x="5148064" y="2852935"/>
          <a:ext cx="2880320" cy="1872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8842"/>
                <a:gridCol w="2271478"/>
              </a:tblGrid>
              <a:tr h="7192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№п/п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 какого объекта есть такая часть?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8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26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1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71600" y="5013176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Связка сравнений в единый текст загадки с помощью речевых оборотов: «как», «но не».</a:t>
            </a:r>
          </a:p>
        </p:txBody>
      </p:sp>
    </p:spTree>
    <p:extLst>
      <p:ext uri="{BB962C8B-B14F-4D97-AF65-F5344CB8AC3E}">
        <p14:creationId xmlns:p14="http://schemas.microsoft.com/office/powerpoint/2010/main" val="93929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916832"/>
            <a:ext cx="6508245" cy="374441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u="sng" dirty="0"/>
              <a:t>Цель:</a:t>
            </a:r>
            <a:r>
              <a:rPr lang="ru-RU" dirty="0"/>
              <a:t> Обучение выстраиванию </a:t>
            </a:r>
            <a:r>
              <a:rPr lang="ru-RU" dirty="0" smtClean="0"/>
              <a:t>временной последовательности</a:t>
            </a:r>
            <a:endParaRPr lang="ru-RU" dirty="0"/>
          </a:p>
          <a:p>
            <a:pPr marL="0" indent="0">
              <a:buNone/>
            </a:pPr>
            <a:r>
              <a:rPr lang="ru-RU" b="1" u="sng" dirty="0"/>
              <a:t>Правило:</a:t>
            </a:r>
            <a:r>
              <a:rPr lang="ru-RU" dirty="0"/>
              <a:t> Выбрать одного из героев и представить по шагам, что он делал раньше, до появления на картине, что будет делать потом. В этом поможет «Волшебник-времени». Он позволит познакомиться с событиями предшествующими и последующими. Найти для рассказа начало и конец, а также выстроить все события в нужной последовательности. Ребенок выбирает одного из героев и по команде «Давай-Отставай» представляет по шагам, что герой делал раньше до появления на картине. А по команде «Давай-Забегай», что будет потом. Повествование рассказа и будет вестись от лица того героя, которого он представил.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7931224" cy="15064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dirty="0" smtClean="0"/>
              <a:t>Шаг </a:t>
            </a:r>
            <a:r>
              <a:rPr lang="en-US" sz="3600" dirty="0"/>
              <a:t>V</a:t>
            </a:r>
            <a:r>
              <a:rPr lang="ru-RU" sz="3600" dirty="0"/>
              <a:t>: «Отставай и забегай» - выстраивание временной последовательности.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4" name="Рисунок 3" descr="C:\Users\лена\Documents\4008549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36912"/>
            <a:ext cx="1902405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mg4.imgbb.ru/e/c/6/ec6a529d35dbf4fd4cdcf20ae877556e_1172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157192"/>
            <a:ext cx="1209675" cy="12096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Двойная стрелка влево/вправо 29"/>
          <p:cNvSpPr>
            <a:spLocks noChangeArrowheads="1"/>
          </p:cNvSpPr>
          <p:nvPr/>
        </p:nvSpPr>
        <p:spPr bwMode="auto">
          <a:xfrm>
            <a:off x="6572597" y="6151833"/>
            <a:ext cx="895350" cy="257175"/>
          </a:xfrm>
          <a:prstGeom prst="leftRightArrow">
            <a:avLst>
              <a:gd name="adj1" fmla="val 50000"/>
              <a:gd name="adj2" fmla="val 49998"/>
            </a:avLst>
          </a:prstGeom>
          <a:solidFill>
            <a:srgbClr val="4F81BD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09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96752"/>
            <a:ext cx="8640959" cy="5328592"/>
          </a:xfrm>
        </p:spPr>
        <p:txBody>
          <a:bodyPr>
            <a:noAutofit/>
          </a:bodyPr>
          <a:lstStyle/>
          <a:p>
            <a:r>
              <a:rPr lang="ru-RU" sz="2000" b="1" u="sng" dirty="0"/>
              <a:t>Цель:</a:t>
            </a:r>
            <a:r>
              <a:rPr lang="ru-RU" sz="2000" dirty="0"/>
              <a:t> Учить подбирать пословицы или поговорки, подходящие к содержанию картины.</a:t>
            </a:r>
          </a:p>
          <a:p>
            <a:pPr marL="0" indent="0">
              <a:buNone/>
            </a:pPr>
            <a:r>
              <a:rPr lang="ru-RU" sz="2000" dirty="0"/>
              <a:t>Для более эффективного осмысления содержания картины можно использовать пословицы и поговорки. Их смысл так ёмок, что предоставляет возможность говорящему по-разному толковать его. Поэтому многозначность пословиц и поговорок позволяет "привязать" их, как правило, к картине любого содержания.</a:t>
            </a:r>
          </a:p>
          <a:p>
            <a:pPr marL="0" indent="0">
              <a:buNone/>
            </a:pPr>
            <a:r>
              <a:rPr lang="ru-RU" sz="2000" b="1" u="sng" dirty="0"/>
              <a:t>Правило:</a:t>
            </a:r>
            <a:r>
              <a:rPr lang="ru-RU" sz="2000" dirty="0"/>
              <a:t> Воспитателем готовятся листочки бумаги, на которых написаны разные пословицы  и поговорки. Вводится правило: выдерни записку, прочитай текст (читает воспитатель или дети, умеющие читать), объясни, почему так назвали картину.</a:t>
            </a:r>
          </a:p>
          <a:p>
            <a:pPr marL="0" indent="0">
              <a:buNone/>
            </a:pPr>
            <a:r>
              <a:rPr lang="ru-RU" sz="2000" dirty="0"/>
              <a:t>Следующая игра «Найди самое удачное название картины». Ребенку предлагается вспомнить несколько пословиц и поговорок, выбрать одну-две самых подходящих к содержанию картины, объяснить свой выбор. Особое внимание здесь уделяется логическим связкам в тексте. В результате получается рассказ-рассуждение.</a:t>
            </a:r>
          </a:p>
          <a:p>
            <a:r>
              <a:rPr lang="ru-RU" sz="2000" dirty="0"/>
              <a:t> </a:t>
            </a:r>
          </a:p>
          <a:p>
            <a:r>
              <a:rPr lang="ru-RU" sz="2000" dirty="0"/>
              <a:t> </a:t>
            </a:r>
          </a:p>
          <a:p>
            <a:r>
              <a:rPr lang="ru-RU" sz="1800" dirty="0"/>
              <a:t> 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Шаг </a:t>
            </a:r>
            <a:r>
              <a:rPr lang="en-US" sz="3600" b="1" dirty="0"/>
              <a:t>VI</a:t>
            </a:r>
            <a:r>
              <a:rPr lang="ru-RU" sz="3600" b="1" dirty="0"/>
              <a:t>: «Название картины».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121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836711"/>
            <a:ext cx="7984397" cy="5993191"/>
          </a:xfrm>
        </p:spPr>
        <p:txBody>
          <a:bodyPr>
            <a:noAutofit/>
          </a:bodyPr>
          <a:lstStyle/>
          <a:p>
            <a:r>
              <a:rPr lang="ru-RU" sz="1800" dirty="0"/>
              <a:t>Пошаговую работу над картиной необходимо разделить на части. На одном занятии поработать только по шагам «Дели» и «Объединяй», на другом пройтись только по ощущениям, на третьем – картину расписать по дорожке времени. И только когда части по отдельности уже проработаны (рассказ имеет название, начало и конец, приобрел стройность и завершенность), попросите кого-то из детей рассказать всю историю целиком – от начала и до конца, с образным и подробным описанием места действия и события.</a:t>
            </a:r>
          </a:p>
          <a:p>
            <a:r>
              <a:rPr lang="ru-RU" sz="1800" dirty="0"/>
              <a:t>Многим покажется, что работа над картиной по этой технологии занимает слишком много времени: все эти шаги, рисунки в кружочках, волшебники…! Что рассказ можно было составить и проще и быстрее. Но цель в другом: научить общему способу рассказывания по картине. Спустя некоторое время, когда вы покажите детям новую картину и спросите: «Как рассказать о ней?» - «Дели – ответят дети. – А потом соединяй!» и т.д. А еще через некоторое время им уже не будут нужны ни рисунки, ни кружки. Тренированным глазом они будут находить все детали в самой картине, связывать их, передавать ощущения. Способ работы перейдет во внутренний план, и затраченное  в начале, время будет оправданно результатами. Но для начала этой </a:t>
            </a:r>
          </a:p>
          <a:p>
            <a:r>
              <a:rPr lang="ru-RU" sz="1800" dirty="0"/>
              <a:t>работы, самое важное – сделать первый шаг. Взять сюжетную картину и сказать себе: «Дели!», а дальше дорогу осилит идущий. Счастливого пути!</a:t>
            </a:r>
          </a:p>
          <a:p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7632848" cy="57606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Заключение</a:t>
            </a:r>
            <a:r>
              <a:rPr lang="ru-RU" sz="3600" b="1" dirty="0"/>
              <a:t>.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7331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457200" y="188640"/>
            <a:ext cx="8229600" cy="1496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 descr="Картинка 1 из 41">
            <a:hlinkClick r:id="rId2" tgtFrame="_blank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2643638" cy="348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3" descr="H:\DCIM\101MSDCF\DSC05256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08720"/>
            <a:ext cx="5904656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546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908721"/>
            <a:ext cx="8784976" cy="583264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5000" dirty="0"/>
          </a:p>
          <a:p>
            <a:r>
              <a:rPr lang="ru-RU" sz="5000" dirty="0"/>
              <a:t>Одной из основных задач развития связной речи ребенка дошкольного возраста является совершенствование монологической речи. Эта задача решается через различные виды речевой </a:t>
            </a:r>
            <a:r>
              <a:rPr lang="ru-RU" sz="5000" dirty="0" smtClean="0"/>
              <a:t>деятельности:</a:t>
            </a:r>
          </a:p>
          <a:p>
            <a:pPr marL="0" indent="0">
              <a:buNone/>
            </a:pPr>
            <a:r>
              <a:rPr lang="ru-RU" sz="5000" dirty="0" smtClean="0"/>
              <a:t>Составление </a:t>
            </a:r>
            <a:r>
              <a:rPr lang="ru-RU" sz="5000" dirty="0"/>
              <a:t>описательных рассказов о предметах, игрушках, объектах и явлениях природы;</a:t>
            </a:r>
          </a:p>
          <a:p>
            <a:pPr marL="0" lvl="0" indent="0">
              <a:buNone/>
            </a:pPr>
            <a:r>
              <a:rPr lang="ru-RU" sz="5000" dirty="0"/>
              <a:t>Творческое рассказывание;</a:t>
            </a:r>
          </a:p>
          <a:p>
            <a:pPr marL="0" lvl="0" indent="0">
              <a:buNone/>
            </a:pPr>
            <a:r>
              <a:rPr lang="ru-RU" sz="5000" dirty="0"/>
              <a:t>Пересказ литературных текстов;</a:t>
            </a:r>
          </a:p>
          <a:p>
            <a:pPr marL="0" lvl="0" indent="0">
              <a:buNone/>
            </a:pPr>
            <a:r>
              <a:rPr lang="ru-RU" sz="5000" dirty="0"/>
              <a:t>Составление рассказов из личного опыта;</a:t>
            </a:r>
          </a:p>
          <a:p>
            <a:pPr marL="0" lvl="0" indent="0">
              <a:buNone/>
            </a:pPr>
            <a:r>
              <a:rPr lang="ru-RU" sz="5000" dirty="0"/>
              <a:t>Рассказывание по картине или серии сюжетных картинок.</a:t>
            </a:r>
          </a:p>
          <a:p>
            <a:pPr marL="0" indent="0">
              <a:buNone/>
            </a:pPr>
            <a:r>
              <a:rPr lang="ru-RU" sz="5000" dirty="0"/>
              <a:t>Все эти виды речевой деятельности актуальны при работе над развитием связной речи детей. Значительные трудности возникают у детей при составлении рассказов по сюжетной картине. Рассказ по сюжетной картине требует от ребенка умение выделять основные действующие лица или объекты картины, проследить их взаимосвязь и взаимодействие, отметить особенности композиционного фона картины, а также составить начало рассказа и его конец.</a:t>
            </a:r>
          </a:p>
          <a:p>
            <a:pPr marL="0" indent="0">
              <a:buNone/>
            </a:pPr>
            <a:r>
              <a:rPr lang="ru-RU" sz="5000" dirty="0"/>
              <a:t>Особым видом связного высказывания являются рассказы-описания по пейзажной картине. Этот вид особенно сложен для детей. Если на сюжетной картине присутствуют живые объекты, то на пейзажных картинах они отсутствуют, или несут второстепенную смысловую нагрузку.</a:t>
            </a:r>
          </a:p>
          <a:p>
            <a:pPr marL="0" indent="0">
              <a:buNone/>
            </a:pPr>
            <a:r>
              <a:rPr lang="ru-RU" sz="5000" dirty="0"/>
              <a:t>Содержание рассказов, составленных детьми, почти одинаковое. Это, в основном, </a:t>
            </a:r>
            <a:r>
              <a:rPr lang="ru-RU" sz="5000" dirty="0" smtClean="0"/>
              <a:t>простое перечисление </a:t>
            </a:r>
            <a:r>
              <a:rPr lang="ru-RU" sz="5000" dirty="0"/>
              <a:t>действующих лиц, или объектов картины. Но главным недостатком является то, что ребенок не строит свой рассказ сам, а повторяет предыдущий с незначительными изменениями. На одном занятии воспитатель успевает опросить нескольких детей, остальные являются пассивными слушателями. Дети теряют интерес к этому виду деятельности. Наблюдается низкая речевая активность, недостаточный познавательный интерес не только к событиям, запечатленным на картине, но и вообще к речевой деятельности.</a:t>
            </a:r>
          </a:p>
          <a:p>
            <a:r>
              <a:rPr lang="ru-RU" sz="5000" dirty="0"/>
              <a:t>Поэтому </a:t>
            </a:r>
            <a:r>
              <a:rPr lang="ru-RU" sz="5000" dirty="0" smtClean="0"/>
              <a:t> </a:t>
            </a:r>
            <a:r>
              <a:rPr lang="ru-RU" sz="5000" dirty="0"/>
              <a:t>стало очевидно, что необходимо изменение способов работы на занятии по обучению дошкольников составлению рассказов по картине. </a:t>
            </a:r>
            <a:r>
              <a:rPr lang="ru-RU" sz="5000" dirty="0" smtClean="0"/>
              <a:t>Для </a:t>
            </a:r>
            <a:r>
              <a:rPr lang="ru-RU" sz="5000" dirty="0" err="1" smtClean="0"/>
              <a:t>поддедержания</a:t>
            </a:r>
            <a:r>
              <a:rPr lang="ru-RU" sz="5000" dirty="0" smtClean="0"/>
              <a:t> интереса к таким занятиям можно использовать  методики  </a:t>
            </a:r>
            <a:r>
              <a:rPr lang="ru-RU" sz="5000" dirty="0"/>
              <a:t>«Картинка без запинки» </a:t>
            </a:r>
            <a:r>
              <a:rPr lang="ru-RU" sz="5000" dirty="0" err="1"/>
              <a:t>Мурашковска</a:t>
            </a:r>
            <a:r>
              <a:rPr lang="ru-RU" sz="5000" dirty="0"/>
              <a:t> И.Н. и </a:t>
            </a:r>
            <a:r>
              <a:rPr lang="ru-RU" sz="5000" dirty="0" err="1"/>
              <a:t>Валюмс</a:t>
            </a:r>
            <a:r>
              <a:rPr lang="ru-RU" sz="5000" dirty="0"/>
              <a:t> Н.П. Эта методика ведет детей  шаг за шагом к составлению рассказа, они из пассивных слушателей превращаются в активных участников. В этом им помогают волшебники: «Дели-Давай», «Объединяй-Давай», «Обгоняй-давай», «Отставай-давай». Вместе с ними дети определяют состав картины, находят взаимосвязи с предметами. Методика предусматривает вхождение в картину. Дети с волшебниками активно исследуют картину с помощью каждого органа чувств поочередно. По методике Нестеренко А. («Страна загадок») дети учатся составлять загадки.  </a:t>
            </a:r>
          </a:p>
          <a:p>
            <a:r>
              <a:rPr lang="ru-RU" sz="5000" dirty="0"/>
              <a:t>Данные методики позволяют сохранить интерес детей в течении всего занятия, активизировать всех детей, развивают мыслительные операции. В совместной деятельности педагога и ребенка по средствам пошаговой работы над картиной развивается способность создавать речевые зарисовки, описание и разнообразные рассказы по картине.</a:t>
            </a:r>
          </a:p>
          <a:p>
            <a:r>
              <a:rPr lang="ru-RU" sz="5000" dirty="0"/>
              <a:t> </a:t>
            </a:r>
          </a:p>
          <a:p>
            <a:r>
              <a:rPr lang="ru-RU" sz="5000" dirty="0"/>
              <a:t> </a:t>
            </a:r>
          </a:p>
          <a:p>
            <a:r>
              <a:rPr lang="ru-RU" dirty="0"/>
              <a:t>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79712" y="332656"/>
            <a:ext cx="4968552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08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7" y="1772817"/>
            <a:ext cx="6192687" cy="432048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8000" b="1" u="sng" dirty="0"/>
              <a:t>Цель:</a:t>
            </a:r>
            <a:r>
              <a:rPr lang="ru-RU" sz="8000" dirty="0"/>
              <a:t> Выявление как можно большего количества объектов по картине.</a:t>
            </a:r>
          </a:p>
          <a:p>
            <a:r>
              <a:rPr lang="ru-RU" sz="8000" dirty="0"/>
              <a:t>Для побуждения детей к выделению и называнию объектов на картине используется прием «подзорная труба» (альбомный лист бумаги, свернутый для имитации подзорной трубы). </a:t>
            </a:r>
          </a:p>
          <a:p>
            <a:r>
              <a:rPr lang="ru-RU" sz="8000" dirty="0"/>
              <a:t>В этой ситуации на помощь приходит волшебник «Дели-Давай».</a:t>
            </a:r>
          </a:p>
          <a:p>
            <a:r>
              <a:rPr lang="ru-RU" sz="8000" dirty="0"/>
              <a:t>«Дели-Давай» умеет все на свете делить на части.</a:t>
            </a:r>
          </a:p>
          <a:p>
            <a:r>
              <a:rPr lang="ru-RU" sz="8000" b="1" u="sng" dirty="0"/>
              <a:t>Правило:</a:t>
            </a:r>
            <a:r>
              <a:rPr lang="ru-RU" sz="8000" dirty="0"/>
              <a:t> Навести глазок подзорной трубы на один объект и назвать его. Педагог фиксирует его в кружке и прикрепляет к доске (в кружке должен находиться один объект).</a:t>
            </a:r>
          </a:p>
          <a:p>
            <a:pPr marL="0" indent="0">
              <a:buNone/>
            </a:pPr>
            <a:r>
              <a:rPr lang="ru-RU" sz="8000" dirty="0"/>
              <a:t/>
            </a:r>
            <a:br>
              <a:rPr lang="ru-RU" sz="8000" dirty="0"/>
            </a:br>
            <a:endParaRPr lang="ru-RU" sz="8000" dirty="0"/>
          </a:p>
          <a:p>
            <a:endParaRPr lang="ru-RU" sz="4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Шаг </a:t>
            </a:r>
            <a:r>
              <a:rPr lang="en-US" b="1" dirty="0" smtClean="0"/>
              <a:t>I</a:t>
            </a:r>
            <a:r>
              <a:rPr lang="ru-RU" b="1" dirty="0"/>
              <a:t>: «Дели» - определение состава картины.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C:\Users\лена\Documents\4008549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157220"/>
            <a:ext cx="2009909" cy="3700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823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лена\Documents\652_471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2348880"/>
            <a:ext cx="2592288" cy="36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Овал 7"/>
          <p:cNvSpPr>
            <a:spLocks noChangeArrowheads="1"/>
          </p:cNvSpPr>
          <p:nvPr/>
        </p:nvSpPr>
        <p:spPr bwMode="auto">
          <a:xfrm>
            <a:off x="4335199" y="1875482"/>
            <a:ext cx="1924050" cy="181927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F79646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C:\Users\лена\Documents\item_398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275">
            <a:off x="5012390" y="1875290"/>
            <a:ext cx="285750" cy="178689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Овал 10"/>
          <p:cNvSpPr>
            <a:spLocks noChangeArrowheads="1"/>
          </p:cNvSpPr>
          <p:nvPr/>
        </p:nvSpPr>
        <p:spPr bwMode="auto">
          <a:xfrm>
            <a:off x="6727002" y="4090717"/>
            <a:ext cx="1924050" cy="181927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F79646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http://www.psycholga.ru/wp-content/gallery/1998-2000/book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42839">
            <a:off x="6870176" y="4501880"/>
            <a:ext cx="1543050" cy="9969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Овал 14"/>
          <p:cNvSpPr>
            <a:spLocks noChangeArrowheads="1"/>
          </p:cNvSpPr>
          <p:nvPr/>
        </p:nvSpPr>
        <p:spPr bwMode="auto">
          <a:xfrm>
            <a:off x="4283968" y="3980428"/>
            <a:ext cx="1924050" cy="181927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F79646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552" y="4262050"/>
            <a:ext cx="1051560" cy="1256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лена\Documents\post-1662-1282249224.gif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350" y="2101159"/>
            <a:ext cx="1162050" cy="135953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Овал 8"/>
          <p:cNvSpPr>
            <a:spLocks noChangeArrowheads="1"/>
          </p:cNvSpPr>
          <p:nvPr/>
        </p:nvSpPr>
        <p:spPr bwMode="auto">
          <a:xfrm>
            <a:off x="6679676" y="1752184"/>
            <a:ext cx="1924050" cy="181927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F79646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 descr="C:\Users\лена\Documents\post-1662-1282249224.gif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998" y="1914872"/>
            <a:ext cx="1162050" cy="13595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21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1"/>
            <a:ext cx="7012301" cy="4392488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/>
              <a:t>Цель:</a:t>
            </a:r>
            <a:r>
              <a:rPr lang="ru-RU" dirty="0"/>
              <a:t> Найти связи, взаимодействия между всеми разрозненными объектами на доске.</a:t>
            </a:r>
          </a:p>
          <a:p>
            <a:r>
              <a:rPr lang="ru-RU" dirty="0"/>
              <a:t>Для этого нам понадобится позаимствовать у волшебника «Объединяй-Давай» умение объединять. Он поможет навести порядок, соединить части картины в единое целое. </a:t>
            </a:r>
          </a:p>
          <a:p>
            <a:r>
              <a:rPr lang="ru-RU" b="1" u="sng" dirty="0"/>
              <a:t>Правило:</a:t>
            </a:r>
            <a:r>
              <a:rPr lang="ru-RU" dirty="0"/>
              <a:t> Соединить два кружка на доске и объяснить, почему это сделали. Рассказать, как связаны между собой объекты в соединенных кружках. Игровые упражнения «Ищу друзей» (найти объекты, которые связаны по взаимному расположению), «Ищу недругов» (найти объекты, которые между собой не дружат).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/>
              <a:t>Шаг </a:t>
            </a:r>
            <a:r>
              <a:rPr lang="en-US" sz="4000" b="1" dirty="0"/>
              <a:t>II</a:t>
            </a:r>
            <a:r>
              <a:rPr lang="ru-RU" sz="4000" b="1" dirty="0"/>
              <a:t>: «Объединяй» - нахождение связей</a:t>
            </a:r>
            <a:r>
              <a:rPr lang="ru-RU" sz="4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8754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Шаг </a:t>
            </a:r>
            <a:r>
              <a:rPr lang="en-US" b="1" dirty="0"/>
              <a:t>II</a:t>
            </a:r>
            <a:r>
              <a:rPr lang="ru-RU" b="1" dirty="0"/>
              <a:t>: «Объединяй» - нахождение связей</a:t>
            </a:r>
            <a:r>
              <a:rPr lang="ru-RU" dirty="0"/>
              <a:t>. </a:t>
            </a:r>
          </a:p>
        </p:txBody>
      </p:sp>
      <p:sp>
        <p:nvSpPr>
          <p:cNvPr id="4" name="Овал 3"/>
          <p:cNvSpPr>
            <a:spLocks/>
          </p:cNvSpPr>
          <p:nvPr/>
        </p:nvSpPr>
        <p:spPr>
          <a:xfrm>
            <a:off x="682107" y="3485546"/>
            <a:ext cx="1924050" cy="1819275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Двойная стрелка влево/вправо 4"/>
          <p:cNvSpPr>
            <a:spLocks/>
          </p:cNvSpPr>
          <p:nvPr/>
        </p:nvSpPr>
        <p:spPr>
          <a:xfrm>
            <a:off x="2671262" y="4174064"/>
            <a:ext cx="609600" cy="20002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Овал 5"/>
          <p:cNvSpPr>
            <a:spLocks/>
          </p:cNvSpPr>
          <p:nvPr/>
        </p:nvSpPr>
        <p:spPr>
          <a:xfrm>
            <a:off x="3303279" y="3380481"/>
            <a:ext cx="1924050" cy="1819275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7" name="Рисунок 6" descr="C:\Users\лена\Documents\item_398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275">
            <a:off x="1371438" y="3449205"/>
            <a:ext cx="285750" cy="1786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358" y="3548511"/>
            <a:ext cx="1051560" cy="1256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лена\Documents\4008549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115740"/>
            <a:ext cx="3384376" cy="4121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014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537855"/>
            <a:ext cx="6264696" cy="4555441"/>
          </a:xfrm>
        </p:spPr>
        <p:txBody>
          <a:bodyPr>
            <a:noAutofit/>
          </a:bodyPr>
          <a:lstStyle/>
          <a:p>
            <a:r>
              <a:rPr lang="ru-RU" sz="2000" b="1" u="sng" dirty="0"/>
              <a:t>Цель:</a:t>
            </a:r>
            <a:r>
              <a:rPr lang="ru-RU" sz="2000" dirty="0"/>
              <a:t> Научить детей входить в пространство картины и описывать воспринимаемое через различные органы чувств.</a:t>
            </a:r>
          </a:p>
          <a:p>
            <a:r>
              <a:rPr lang="ru-RU" sz="2000" dirty="0"/>
              <a:t>На помощь приходит волшебник «</a:t>
            </a:r>
            <a:r>
              <a:rPr lang="ru-RU" sz="2000" dirty="0" err="1"/>
              <a:t>Любознайка</a:t>
            </a:r>
            <a:r>
              <a:rPr lang="ru-RU" sz="2000" dirty="0"/>
              <a:t>» (ему все интересно, он любит все трогать руками, пробовать, нюхать, слушать). </a:t>
            </a:r>
          </a:p>
          <a:p>
            <a:r>
              <a:rPr lang="ru-RU" sz="2000" b="1" u="sng" dirty="0"/>
              <a:t>Правило</a:t>
            </a:r>
            <a:r>
              <a:rPr lang="ru-RU" sz="2000" dirty="0"/>
              <a:t>: Педагог предлагает детям перешагнуть </a:t>
            </a:r>
          </a:p>
          <a:p>
            <a:r>
              <a:rPr lang="ru-RU" sz="2000" dirty="0"/>
              <a:t>рамки картины и: </a:t>
            </a:r>
          </a:p>
          <a:p>
            <a:r>
              <a:rPr lang="ru-RU" sz="2000" dirty="0"/>
              <a:t>- Прислушаться. Что услышали?	</a:t>
            </a:r>
          </a:p>
          <a:p>
            <a:r>
              <a:rPr lang="ru-RU" sz="2000" dirty="0"/>
              <a:t>- Походить. Что почувствовали? </a:t>
            </a:r>
          </a:p>
          <a:p>
            <a:r>
              <a:rPr lang="ru-RU" sz="2000" dirty="0"/>
              <a:t>- Дотроньтесь рукой. Что ощутили?</a:t>
            </a:r>
          </a:p>
          <a:p>
            <a:r>
              <a:rPr lang="ru-RU" sz="2000" dirty="0"/>
              <a:t>- Вдохните запах. Чем пахнет?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Шаг </a:t>
            </a:r>
            <a:r>
              <a:rPr lang="en-US" sz="2800" b="1" dirty="0"/>
              <a:t>III</a:t>
            </a:r>
            <a:r>
              <a:rPr lang="ru-RU" sz="2800" b="1" dirty="0"/>
              <a:t>: «Войти в картину» - усиление образности характеристик.</a:t>
            </a: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060848"/>
            <a:ext cx="2051685" cy="3502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mg1.liveinternet.ru/images/attach/c/2/69/293/69293906_1552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703451"/>
            <a:ext cx="1092200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Картинка 20 из 61874">
            <a:hlinkClick r:id="rId4" tgtFrame="_blank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92604">
            <a:off x="7112909" y="3736596"/>
            <a:ext cx="801370" cy="803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327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/>
              <a:t>Цель:</a:t>
            </a:r>
            <a:r>
              <a:rPr lang="ru-RU" dirty="0"/>
              <a:t> Обучение детей составлению загадок.</a:t>
            </a:r>
          </a:p>
          <a:p>
            <a:pPr marL="0" indent="0">
              <a:buNone/>
            </a:pPr>
            <a:r>
              <a:rPr lang="ru-RU" b="1" u="sng" dirty="0"/>
              <a:t>Правило: </a:t>
            </a:r>
            <a:endParaRPr lang="ru-RU" dirty="0"/>
          </a:p>
          <a:p>
            <a:pPr marL="457200" indent="-457200">
              <a:buAutoNum type="arabicParenR"/>
            </a:pPr>
            <a:r>
              <a:rPr lang="ru-RU" dirty="0" smtClean="0"/>
              <a:t>С </a:t>
            </a:r>
            <a:r>
              <a:rPr lang="ru-RU" dirty="0"/>
              <a:t>детьми выбирается объект, изображенный на картине. Представляется таблица «свойства и качества». По мере ответов детей и выбору лучших вариантов сравнений заполняются пустые графы (графически или </a:t>
            </a:r>
            <a:r>
              <a:rPr lang="ru-RU" dirty="0" smtClean="0"/>
              <a:t>текстом)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Шаг </a:t>
            </a:r>
            <a:r>
              <a:rPr lang="en-US" sz="3600" b="1" dirty="0"/>
              <a:t>IV</a:t>
            </a:r>
            <a:r>
              <a:rPr lang="ru-RU" sz="3600" b="1" dirty="0"/>
              <a:t>: «</a:t>
            </a:r>
            <a:r>
              <a:rPr lang="ru-RU" sz="3600" b="1" dirty="0" err="1"/>
              <a:t>Загадайка</a:t>
            </a:r>
            <a:r>
              <a:rPr lang="ru-RU" sz="3600" b="1" dirty="0"/>
              <a:t>» - составление загадок</a:t>
            </a:r>
            <a:r>
              <a:rPr lang="ru-RU" sz="3600" b="1" dirty="0" smtClean="0"/>
              <a:t>.</a:t>
            </a:r>
            <a:endParaRPr lang="ru-RU" sz="36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449019"/>
              </p:ext>
            </p:extLst>
          </p:nvPr>
        </p:nvGraphicFramePr>
        <p:xfrm>
          <a:off x="1043608" y="4797152"/>
          <a:ext cx="2133600" cy="1100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230"/>
                <a:gridCol w="1690370"/>
              </a:tblGrid>
              <a:tr h="222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№п/п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Какой?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2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2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3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868862"/>
              </p:ext>
            </p:extLst>
          </p:nvPr>
        </p:nvGraphicFramePr>
        <p:xfrm>
          <a:off x="5004048" y="4725144"/>
          <a:ext cx="2133600" cy="1100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230"/>
                <a:gridCol w="1690370"/>
              </a:tblGrid>
              <a:tr h="222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№п/п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Что такое же?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2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2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3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58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980728"/>
            <a:ext cx="7408333" cy="4896544"/>
          </a:xfrm>
        </p:spPr>
        <p:txBody>
          <a:bodyPr/>
          <a:lstStyle/>
          <a:p>
            <a:r>
              <a:rPr lang="ru-RU" dirty="0" smtClean="0"/>
              <a:t>2) С детьми выбирается объект, обозначаются его действия. Работа идет по таблице «Действия».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389124"/>
              </p:ext>
            </p:extLst>
          </p:nvPr>
        </p:nvGraphicFramePr>
        <p:xfrm>
          <a:off x="539552" y="2420888"/>
          <a:ext cx="2997696" cy="20882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2736"/>
                <a:gridCol w="2374960"/>
              </a:tblGrid>
              <a:tr h="7838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Что делает?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7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7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8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07952"/>
              </p:ext>
            </p:extLst>
          </p:nvPr>
        </p:nvGraphicFramePr>
        <p:xfrm>
          <a:off x="4932040" y="2348880"/>
          <a:ext cx="3096344" cy="21602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4505"/>
                <a:gridCol w="2441839"/>
              </a:tblGrid>
              <a:tr h="8108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№п/п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Кто и что делает так же?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2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2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4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70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421</TotalTime>
  <Words>1355</Words>
  <Application>Microsoft Office PowerPoint</Application>
  <PresentationFormat>Экран (4:3)</PresentationFormat>
  <Paragraphs>111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Пошаговая технология рассказывания по картине дошкольников</vt:lpstr>
      <vt:lpstr>Актуальность</vt:lpstr>
      <vt:lpstr> Шаг I: «Дели» - определение состава картины. </vt:lpstr>
      <vt:lpstr>Презентация PowerPoint</vt:lpstr>
      <vt:lpstr>Шаг II: «Объединяй» - нахождение связей. </vt:lpstr>
      <vt:lpstr>Шаг II: «Объединяй» - нахождение связей. </vt:lpstr>
      <vt:lpstr>Шаг III: «Войти в картину» - усиление образности характеристик.</vt:lpstr>
      <vt:lpstr>Шаг IV: «Загадайка» - составление загадок.</vt:lpstr>
      <vt:lpstr>Презентация PowerPoint</vt:lpstr>
      <vt:lpstr>Презентация PowerPoint</vt:lpstr>
      <vt:lpstr> Шаг V: «Отставай и забегай» - выстраивание временной последовательности. </vt:lpstr>
      <vt:lpstr>Шаг VI: «Название картины». </vt:lpstr>
      <vt:lpstr> Заключение.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Пошаговая технология рассказывания по картине дошкольников</dc:title>
  <dc:creator>admin</dc:creator>
  <cp:lastModifiedBy>admin</cp:lastModifiedBy>
  <cp:revision>15</cp:revision>
  <dcterms:created xsi:type="dcterms:W3CDTF">2013-10-18T19:39:38Z</dcterms:created>
  <dcterms:modified xsi:type="dcterms:W3CDTF">2013-10-19T04:14:21Z</dcterms:modified>
</cp:coreProperties>
</file>