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7" r:id="rId3"/>
    <p:sldId id="288" r:id="rId4"/>
    <p:sldId id="290" r:id="rId5"/>
    <p:sldId id="291" r:id="rId6"/>
    <p:sldId id="285" r:id="rId7"/>
    <p:sldId id="286" r:id="rId8"/>
    <p:sldId id="292" r:id="rId9"/>
    <p:sldId id="293" r:id="rId10"/>
    <p:sldId id="294" r:id="rId11"/>
    <p:sldId id="295" r:id="rId12"/>
    <p:sldId id="297" r:id="rId13"/>
    <p:sldId id="298" r:id="rId14"/>
    <p:sldId id="299" r:id="rId15"/>
    <p:sldId id="300" r:id="rId16"/>
    <p:sldId id="301" r:id="rId17"/>
    <p:sldId id="289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660066"/>
    <a:srgbClr val="CC00CC"/>
    <a:srgbClr val="0000FF"/>
    <a:srgbClr val="006600"/>
    <a:srgbClr val="0033CC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139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19771-43B1-4A3B-8698-D7E960A94934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DCADF-C568-4273-A0BB-D9DFB0262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3F6F6-5947-4371-82A7-832D5B55E870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60447-364A-4981-9DE9-7A2ABF75E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7302-005D-4847-A553-6231A39F42D8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92510-1CF7-4DAB-988C-3A1D6BB8E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F60A0-69AF-4B5D-80EE-228A59AD7439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49746-2386-4C27-9C21-F9F9F4C65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88CBA-AEFA-4B80-A72E-E77073057A8B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0AE3A-3B18-4137-AD71-200CC3DF9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4CF93-F80A-4897-A92F-16E6770ACAE7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3413-736B-41D0-ADFD-4CC539BFE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9A938-E552-4CA5-9B12-C11289B4DA51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4F37C-0548-41B0-BFDE-980007BD0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34DA2-6026-4263-AE39-97D190BC0DB0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7B5B-08A4-4FBB-9E12-8B487223C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61032-7619-47DC-B279-FA7B34D67ADD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9A008-3F5F-4410-BDB9-C1E62B0A1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62FFA-31DE-4883-BB25-A22CCA92D7DF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06F91-D6B0-431A-B218-397A56D8D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120F9-1D67-4C12-877D-268D2F240A56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8A17C-2196-42FE-9A93-27EEEEB30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36E57-542A-47B0-AAB5-12784A23B06B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163C9-E7C0-40BB-B3DA-6DEF383FA9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E4CEF7-A9F2-41B9-810E-FF2F5EF801A7}" type="datetimeFigureOut">
              <a:rPr lang="ru-RU"/>
              <a:pPr>
                <a:defRPr/>
              </a:pPr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C900BB-E920-4276-AFFD-1ABE09A21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db0e77be16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07375" cy="6048375"/>
          </a:xfrm>
        </p:spPr>
        <p:txBody>
          <a:bodyPr/>
          <a:lstStyle/>
          <a:p>
            <a:r>
              <a:rPr lang="ru-RU" sz="2000" b="1" smtClean="0">
                <a:solidFill>
                  <a:srgbClr val="0066FF"/>
                </a:solidFill>
                <a:latin typeface="Bookman Old Style" pitchFamily="18" charset="0"/>
              </a:rPr>
              <a:t>МУНИЦИПАЛЬНОЕ АВТОНОМНОЕ ДОШКОЛЬНОЕ ОБРАЗОВАТЕЛЬНОЕ УЧРЕЖДЕНИЕ </a:t>
            </a:r>
            <a:br>
              <a:rPr lang="ru-RU" sz="2000" b="1" smtClean="0">
                <a:solidFill>
                  <a:srgbClr val="0066FF"/>
                </a:solidFill>
                <a:latin typeface="Bookman Old Style" pitchFamily="18" charset="0"/>
              </a:rPr>
            </a:br>
            <a:r>
              <a:rPr lang="ru-RU" sz="2000" b="1" smtClean="0">
                <a:solidFill>
                  <a:srgbClr val="0066FF"/>
                </a:solidFill>
                <a:latin typeface="Bookman Old Style" pitchFamily="18" charset="0"/>
              </a:rPr>
              <a:t>ДЕТСКИЙ САД № 185 ГОРОДА ТЮМЕНИ</a:t>
            </a:r>
            <a:r>
              <a:rPr lang="ru-RU" sz="1800" b="1" smtClean="0">
                <a:solidFill>
                  <a:srgbClr val="0066FF"/>
                </a:solidFill>
                <a:latin typeface="Bookman Old Style" pitchFamily="18" charset="0"/>
              </a:rPr>
              <a:t/>
            </a:r>
            <a:br>
              <a:rPr lang="ru-RU" sz="1800" b="1" smtClean="0">
                <a:solidFill>
                  <a:srgbClr val="0066FF"/>
                </a:solidFill>
                <a:latin typeface="Bookman Old Style" pitchFamily="18" charset="0"/>
              </a:rPr>
            </a:br>
            <a:r>
              <a:rPr lang="ru-RU" sz="1800" b="1" smtClean="0">
                <a:solidFill>
                  <a:schemeClr val="folHlink"/>
                </a:solidFill>
                <a:latin typeface="Bookman Old Style" pitchFamily="18" charset="0"/>
              </a:rPr>
              <a:t/>
            </a:r>
            <a:br>
              <a:rPr lang="ru-RU" sz="1800" b="1" smtClean="0">
                <a:solidFill>
                  <a:schemeClr val="folHlink"/>
                </a:solidFill>
                <a:latin typeface="Bookman Old Style" pitchFamily="18" charset="0"/>
              </a:rPr>
            </a:br>
            <a: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  <a:t>Современные </a:t>
            </a:r>
            <a:b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</a:br>
            <a: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  <a:t>технологии и методики математического развития </a:t>
            </a:r>
            <a:b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</a:br>
            <a: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  <a:t>для детей дошкольного возраста</a:t>
            </a:r>
            <a:b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</a:br>
            <a: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  <a:t>                        </a:t>
            </a:r>
            <a:b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</a:br>
            <a:r>
              <a:rPr lang="ru-RU" sz="4000" b="1" smtClean="0">
                <a:solidFill>
                  <a:schemeClr val="folHlink"/>
                </a:solidFill>
                <a:latin typeface="Bookman Old Style" pitchFamily="18" charset="0"/>
              </a:rPr>
              <a:t>                       </a:t>
            </a:r>
            <a:r>
              <a:rPr lang="ru-RU" sz="2000" b="1" smtClean="0">
                <a:solidFill>
                  <a:srgbClr val="0066FF"/>
                </a:solidFill>
                <a:latin typeface="Bookman Old Style" pitchFamily="18" charset="0"/>
              </a:rPr>
              <a:t>Губанова Ксения Андреевна</a:t>
            </a:r>
          </a:p>
        </p:txBody>
      </p:sp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1116013" y="404813"/>
            <a:ext cx="7200900" cy="6453187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 typeface="Arial" charset="0"/>
              <a:buNone/>
            </a:pPr>
            <a:endParaRPr lang="ru-RU" sz="900" b="1" smtClean="0">
              <a:solidFill>
                <a:srgbClr val="006600"/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Достоинство - в освоении различных по степени сложности игровых действий, включающих: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группировку,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раскладывание,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соотнесение,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счет,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измерение. 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2800" b="1" smtClean="0">
              <a:solidFill>
                <a:srgbClr val="006600"/>
              </a:solidFill>
              <a:latin typeface="Bookman Old Style" pitchFamily="18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Ребёнок </a:t>
            </a:r>
          </a:p>
          <a:p>
            <a:pPr marL="0" indent="0">
              <a:lnSpc>
                <a:spcPct val="80000"/>
              </a:lnSpc>
              <a:buFontTx/>
              <a:buChar char="•"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 трансформирует свой опыт;</a:t>
            </a:r>
          </a:p>
          <a:p>
            <a:pPr marL="0" indent="0">
              <a:lnSpc>
                <a:spcPct val="80000"/>
              </a:lnSpc>
              <a:buFontTx/>
              <a:buChar char="•"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создает игровые ситуации;</a:t>
            </a:r>
          </a:p>
          <a:p>
            <a:pPr marL="0" indent="0">
              <a:lnSpc>
                <a:spcPct val="80000"/>
              </a:lnSpc>
              <a:buFontTx/>
              <a:buChar char="•"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вносит новые познавательные задачи.</a:t>
            </a:r>
          </a:p>
        </p:txBody>
      </p:sp>
    </p:spTree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3"/>
          <p:cNvSpPr>
            <a:spLocks noGrp="1"/>
          </p:cNvSpPr>
          <p:nvPr>
            <p:ph type="body" idx="1"/>
          </p:nvPr>
        </p:nvSpPr>
        <p:spPr>
          <a:xfrm>
            <a:off x="1619250" y="476250"/>
            <a:ext cx="6265863" cy="6192838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00FF"/>
                </a:solidFill>
                <a:latin typeface="Bookman Old Style" pitchFamily="18" charset="0"/>
              </a:rPr>
              <a:t>Проблемно-игровая технология предполагает использование творческих задач, вопросов и ситуаций, которые помогают ребенку: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0000FF"/>
                </a:solidFill>
                <a:latin typeface="Bookman Old Style" pitchFamily="18" charset="0"/>
              </a:rPr>
              <a:t> устанавливать разнообразные связи;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0000FF"/>
                </a:solidFill>
                <a:latin typeface="Bookman Old Style" pitchFamily="18" charset="0"/>
              </a:rPr>
              <a:t> выявлять причину по следствию;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0000FF"/>
                </a:solidFill>
                <a:latin typeface="Bookman Old Style" pitchFamily="18" charset="0"/>
              </a:rPr>
              <a:t>испытывать удовольствие от умственной работы, процесса мышления, осознания собственных возможностей. </a:t>
            </a:r>
          </a:p>
        </p:txBody>
      </p:sp>
    </p:spTree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85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1785937"/>
          </a:xfrm>
        </p:spPr>
        <p:txBody>
          <a:bodyPr/>
          <a:lstStyle/>
          <a:p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Проблемно-игровая технология интегрирует со следующими видами деятельности:</a:t>
            </a:r>
            <a:b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</a:br>
            <a:endParaRPr lang="ru-RU" sz="2800" b="1" smtClean="0">
              <a:solidFill>
                <a:srgbClr val="660066"/>
              </a:solidFill>
              <a:latin typeface="Bookman Old Style" pitchFamily="18" charset="0"/>
            </a:endParaRPr>
          </a:p>
        </p:txBody>
      </p:sp>
      <p:sp>
        <p:nvSpPr>
          <p:cNvPr id="58386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4941888"/>
            <a:ext cx="8362950" cy="191611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2400" b="1" smtClean="0">
                <a:solidFill>
                  <a:srgbClr val="660066"/>
                </a:solidFill>
                <a:latin typeface="Bookman Old Style" pitchFamily="18" charset="0"/>
              </a:rPr>
              <a:t>и позволяет ребенку овладеть как средствами (речь, схемы и модели), так и способами познания (сравнением, классификацией) и накопить логико-математический опыт.</a:t>
            </a:r>
          </a:p>
        </p:txBody>
      </p:sp>
      <p:graphicFrame>
        <p:nvGraphicFramePr>
          <p:cNvPr id="58373" name="Organization Chart 5"/>
          <p:cNvGraphicFramePr>
            <a:graphicFrameLocks/>
          </p:cNvGraphicFramePr>
          <p:nvPr>
            <p:ph sz="half" idx="2"/>
          </p:nvPr>
        </p:nvGraphicFramePr>
        <p:xfrm>
          <a:off x="250825" y="1916113"/>
          <a:ext cx="8435975" cy="2952750"/>
        </p:xfrm>
        <a:graphic>
          <a:graphicData uri="http://schemas.openxmlformats.org/drawingml/2006/compatibility">
            <com:legacyDrawing xmlns:com="http://schemas.openxmlformats.org/drawingml/2006/compatibility" spid="_x0000_s58373"/>
          </a:graphicData>
        </a:graphic>
      </p:graphicFrame>
    </p:spTree>
  </p:cSld>
  <p:clrMapOvr>
    <a:masterClrMapping/>
  </p:clrMapOvr>
  <p:transition spd="slow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Rectangle 3"/>
          <p:cNvSpPr>
            <a:spLocks noGrp="1"/>
          </p:cNvSpPr>
          <p:nvPr>
            <p:ph type="body" idx="1"/>
          </p:nvPr>
        </p:nvSpPr>
        <p:spPr>
          <a:xfrm>
            <a:off x="179388" y="260350"/>
            <a:ext cx="4968875" cy="67691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Е. А. Носова применяла на практике проблемно-игровые технологии, разработала комплекс игр и упражнений, в том числе, с использованием блоков Дьенеша. 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Логические блоки Дьенеша признаны одним из наиболее эффективных пособий для работы с</a:t>
            </a:r>
            <a:r>
              <a:rPr lang="ru-RU" sz="2800" b="1" i="1" smtClean="0">
                <a:solidFill>
                  <a:srgbClr val="660066"/>
                </a:solidFill>
                <a:latin typeface="Bookman Old Style" pitchFamily="18" charset="0"/>
              </a:rPr>
              <a:t> </a:t>
            </a: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детьми. </a:t>
            </a:r>
          </a:p>
        </p:txBody>
      </p:sp>
      <p:pic>
        <p:nvPicPr>
          <p:cNvPr id="59395" name="Picture 7" descr="bloki_ob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549275"/>
            <a:ext cx="37306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Rectangle 6"/>
          <p:cNvSpPr>
            <a:spLocks noGrp="1"/>
          </p:cNvSpPr>
          <p:nvPr>
            <p:ph type="body" idx="1"/>
          </p:nvPr>
        </p:nvSpPr>
        <p:spPr>
          <a:xfrm>
            <a:off x="323850" y="333375"/>
            <a:ext cx="8640763" cy="6524625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Блоки Дьенеша развивают: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логическое мышление;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 представление о множестве;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 умение обобщать объекты;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объяснять сходства и различия;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 пространственные представления;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 знания, умения, навыки, необходимые для самостоятельного решения задач; </a:t>
            </a:r>
          </a:p>
        </p:txBody>
      </p:sp>
      <p:pic>
        <p:nvPicPr>
          <p:cNvPr id="60419" name="Picture 7" descr="c31f17060eeb02c80569750ac70409e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865563"/>
            <a:ext cx="4752975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3884613"/>
            <a:ext cx="3887788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Rectangle 3"/>
          <p:cNvSpPr>
            <a:spLocks noGrp="1"/>
          </p:cNvSpPr>
          <p:nvPr>
            <p:ph type="body" idx="1"/>
          </p:nvPr>
        </p:nvSpPr>
        <p:spPr>
          <a:xfrm>
            <a:off x="827088" y="260350"/>
            <a:ext cx="8066087" cy="3889375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rgbClr val="660066"/>
                </a:solidFill>
                <a:latin typeface="Bookman Old Style" pitchFamily="18" charset="0"/>
              </a:rPr>
              <a:t>Воспитывают: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400" b="1" smtClean="0">
                <a:solidFill>
                  <a:srgbClr val="660066"/>
                </a:solidFill>
                <a:latin typeface="Bookman Old Style" pitchFamily="18" charset="0"/>
              </a:rPr>
              <a:t> самостоятельность и инициативу;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400" b="1" smtClean="0">
                <a:solidFill>
                  <a:srgbClr val="660066"/>
                </a:solidFill>
                <a:latin typeface="Bookman Old Style" pitchFamily="18" charset="0"/>
              </a:rPr>
              <a:t> настойчивость в достижении цели, преодолении трудностей;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400" b="1" smtClean="0">
                <a:solidFill>
                  <a:srgbClr val="660066"/>
                </a:solidFill>
                <a:latin typeface="Bookman Old Style" pitchFamily="18" charset="0"/>
              </a:rPr>
              <a:t> творческие способности, воображение, фантазию;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400" b="1" smtClean="0">
                <a:solidFill>
                  <a:srgbClr val="660066"/>
                </a:solidFill>
                <a:latin typeface="Bookman Old Style" pitchFamily="18" charset="0"/>
              </a:rPr>
              <a:t> способности к моделированию и конструированию;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400" b="1" smtClean="0">
                <a:solidFill>
                  <a:srgbClr val="660066"/>
                </a:solidFill>
                <a:latin typeface="Bookman Old Style" pitchFamily="18" charset="0"/>
              </a:rPr>
              <a:t> психические функции, связанные с речевой деятельностью.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ru-RU" sz="2400" b="1" smtClean="0">
              <a:solidFill>
                <a:srgbClr val="660066"/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endParaRPr lang="ru-RU" sz="2400" b="1" smtClean="0">
              <a:solidFill>
                <a:srgbClr val="660066"/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endParaRPr lang="ru-RU" sz="2400" b="1" smtClean="0">
              <a:solidFill>
                <a:srgbClr val="660066"/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endParaRPr lang="ru-RU" sz="2400" b="1" smtClean="0">
              <a:solidFill>
                <a:srgbClr val="660066"/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endParaRPr lang="ru-RU" sz="2400" b="1" smtClean="0">
              <a:solidFill>
                <a:srgbClr val="660066"/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endParaRPr lang="ru-RU" sz="2400" b="1" smtClean="0">
              <a:solidFill>
                <a:srgbClr val="660066"/>
              </a:solidFill>
              <a:latin typeface="Bookman Old Style" pitchFamily="18" charset="0"/>
            </a:endParaRPr>
          </a:p>
        </p:txBody>
      </p:sp>
      <p:pic>
        <p:nvPicPr>
          <p:cNvPr id="6144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4292600"/>
            <a:ext cx="3455987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4292600"/>
            <a:ext cx="2881313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Rectangle 3"/>
          <p:cNvSpPr>
            <a:spLocks noGrp="1"/>
          </p:cNvSpPr>
          <p:nvPr>
            <p:ph type="body" idx="1"/>
          </p:nvPr>
        </p:nvSpPr>
        <p:spPr>
          <a:xfrm>
            <a:off x="0" y="476250"/>
            <a:ext cx="9144000" cy="638175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660066"/>
                </a:solidFill>
                <a:latin typeface="Bookman Old Style" pitchFamily="18" charset="0"/>
              </a:rPr>
              <a:t>Обучение математике дошкольников немыслимо без использования занимательных игр, задач, развлечений. </a:t>
            </a:r>
          </a:p>
          <a:p>
            <a:pPr marL="0" indent="0" algn="ctr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rgbClr val="660066"/>
                </a:solidFill>
                <a:latin typeface="Bookman Old Style" pitchFamily="18" charset="0"/>
              </a:rPr>
              <a:t>Главное - привить малышу интерес к познанию. Для этого занятия должны проходить в увлекательной игровой форме. В процессе игры дети с легкостью усваивают сложные математические понятия и учатся считать. </a:t>
            </a:r>
          </a:p>
        </p:txBody>
      </p:sp>
      <p:pic>
        <p:nvPicPr>
          <p:cNvPr id="6246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581525"/>
            <a:ext cx="2592388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4629150"/>
            <a:ext cx="18192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4" descr="db0e77be16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Rectangle 2"/>
          <p:cNvSpPr>
            <a:spLocks noGrp="1"/>
          </p:cNvSpPr>
          <p:nvPr>
            <p:ph type="title"/>
          </p:nvPr>
        </p:nvSpPr>
        <p:spPr>
          <a:xfrm>
            <a:off x="457200" y="2708275"/>
            <a:ext cx="8229600" cy="2449513"/>
          </a:xfrm>
        </p:spPr>
        <p:txBody>
          <a:bodyPr/>
          <a:lstStyle/>
          <a:p>
            <a:r>
              <a:rPr lang="ru-RU" sz="4800" b="1" smtClean="0">
                <a:solidFill>
                  <a:schemeClr val="folHlink"/>
                </a:solidFill>
                <a:latin typeface="Bookman Old Style" pitchFamily="18" charset="0"/>
              </a:rPr>
              <a:t>Спасибо за внимание!</a:t>
            </a:r>
          </a:p>
        </p:txBody>
      </p:sp>
      <p:pic>
        <p:nvPicPr>
          <p:cNvPr id="63491" name="Picture 5" descr="matematika1-300x2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981075"/>
            <a:ext cx="3097212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1116013" y="836613"/>
            <a:ext cx="7343775" cy="6021387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ru-RU" sz="900" b="1" smtClean="0">
              <a:solidFill>
                <a:srgbClr val="006600"/>
              </a:solidFill>
              <a:latin typeface="Bookman Old Style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ru-RU" b="1" smtClean="0">
                <a:solidFill>
                  <a:srgbClr val="006600"/>
                </a:solidFill>
                <a:latin typeface="Bookman Old Style" pitchFamily="18" charset="0"/>
              </a:rPr>
              <a:t>Математика представляет собой сложную науку, которая может вызвать определенные трудности во время школьного обучения, поэтому очень важно сформировать элементарные  математические представления                          у ребенка –дошкольника.</a:t>
            </a: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 </a:t>
            </a:r>
          </a:p>
        </p:txBody>
      </p:sp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3"/>
          <p:cNvSpPr>
            <a:spLocks noGrp="1"/>
          </p:cNvSpPr>
          <p:nvPr>
            <p:ph type="body" idx="1"/>
          </p:nvPr>
        </p:nvSpPr>
        <p:spPr>
          <a:xfrm>
            <a:off x="1547813" y="549275"/>
            <a:ext cx="6481762" cy="6119813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 typeface="Arial" charset="0"/>
              <a:buNone/>
            </a:pPr>
            <a:r>
              <a:rPr lang="ru-RU" sz="2400" b="1" u="sng" smtClean="0">
                <a:solidFill>
                  <a:srgbClr val="0000FF"/>
                </a:solidFill>
                <a:latin typeface="Bookman Old Style" pitchFamily="18" charset="0"/>
              </a:rPr>
              <a:t>Современные технологии математического развития: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 активизацию познавательной деятельности ребенка;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освоение связей и зависимостей предметов и явлений окружающего мира.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Знакомство с понятиями: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форма;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размер;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 площадь;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 масса;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 объем;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 способами измерения величин;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smtClean="0">
                <a:solidFill>
                  <a:srgbClr val="0000FF"/>
                </a:solidFill>
                <a:latin typeface="Bookman Old Style" pitchFamily="18" charset="0"/>
              </a:rPr>
              <a:t> установление отношений и зависимостей предметов и групп по разным свойствам.</a:t>
            </a: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3"/>
          <p:cNvSpPr>
            <a:spLocks noGrp="1"/>
          </p:cNvSpPr>
          <p:nvPr>
            <p:ph type="body" idx="1"/>
          </p:nvPr>
        </p:nvSpPr>
        <p:spPr>
          <a:xfrm>
            <a:off x="1116013" y="620713"/>
            <a:ext cx="7343775" cy="6237287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 typeface="Arial" charset="0"/>
              <a:buNone/>
            </a:pPr>
            <a:endParaRPr lang="ru-RU" sz="900" b="1" smtClean="0">
              <a:solidFill>
                <a:srgbClr val="006600"/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006600"/>
                </a:solidFill>
                <a:latin typeface="Bookman Old Style" pitchFamily="18" charset="0"/>
              </a:rPr>
              <a:t>    </a:t>
            </a:r>
            <a:r>
              <a:rPr lang="ru-RU" sz="3000" b="1" smtClean="0">
                <a:solidFill>
                  <a:srgbClr val="006600"/>
                </a:solidFill>
                <a:latin typeface="Bookman Old Style" pitchFamily="18" charset="0"/>
              </a:rPr>
              <a:t>Одной из наиболее эффективных является ПРОБЛЕМНО-ИГРОВАЯ ТЕХНОЛОГИЯ. </a:t>
            </a:r>
          </a:p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3000" b="1" smtClean="0">
                <a:solidFill>
                  <a:srgbClr val="006600"/>
                </a:solidFill>
                <a:latin typeface="Bookman Old Style" pitchFamily="18" charset="0"/>
              </a:rPr>
              <a:t>В основе - активный осознанный поиск ребенком способа достижения результата на основе принятия им цели деятельности и самостоятельного размышления по поводу предстоящих практических действий, ведущих к результату.</a:t>
            </a:r>
            <a:r>
              <a:rPr lang="ru-RU" sz="2800" smtClean="0"/>
              <a:t> </a:t>
            </a:r>
          </a:p>
        </p:txBody>
      </p:sp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3"/>
          <p:cNvSpPr>
            <a:spLocks noGrp="1"/>
          </p:cNvSpPr>
          <p:nvPr>
            <p:ph type="body" idx="1"/>
          </p:nvPr>
        </p:nvSpPr>
        <p:spPr>
          <a:xfrm>
            <a:off x="1403350" y="620713"/>
            <a:ext cx="6481763" cy="6048375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 typeface="Arial" charset="0"/>
              <a:buNone/>
            </a:pPr>
            <a:r>
              <a:rPr lang="ru-RU" sz="2600" b="1" smtClean="0">
                <a:solidFill>
                  <a:srgbClr val="0000FF"/>
                </a:solidFill>
                <a:latin typeface="Bookman Old Style" pitchFamily="18" charset="0"/>
              </a:rPr>
              <a:t>Цель: </a:t>
            </a:r>
            <a:r>
              <a:rPr lang="ru-RU" sz="2800" b="1" smtClean="0">
                <a:solidFill>
                  <a:srgbClr val="0000FF"/>
                </a:solidFill>
                <a:latin typeface="Bookman Old Style" pitchFamily="18" charset="0"/>
              </a:rPr>
              <a:t>развитие познавательно-творческих способностей детей в логико-математической деятельности. 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600" b="1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600" b="1" smtClean="0">
                <a:solidFill>
                  <a:srgbClr val="0000FF"/>
                </a:solidFill>
                <a:latin typeface="Bookman Old Style" pitchFamily="18" charset="0"/>
              </a:rPr>
              <a:t>логико-математические игры</a:t>
            </a:r>
            <a:r>
              <a:rPr lang="ru-RU" sz="2700" b="1" smtClean="0">
                <a:solidFill>
                  <a:srgbClr val="0000FF"/>
                </a:solidFill>
                <a:latin typeface="Bookman Old Style" pitchFamily="18" charset="0"/>
              </a:rPr>
              <a:t>;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600" b="1" smtClean="0">
                <a:solidFill>
                  <a:srgbClr val="0000FF"/>
                </a:solidFill>
                <a:latin typeface="Bookman Old Style" pitchFamily="18" charset="0"/>
              </a:rPr>
              <a:t> логико-математические сюжетные игры (занятия);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600" b="1" smtClean="0">
                <a:solidFill>
                  <a:srgbClr val="0000FF"/>
                </a:solidFill>
                <a:latin typeface="Bookman Old Style" pitchFamily="18" charset="0"/>
              </a:rPr>
              <a:t> проблемные ситуации и вопросы;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600" b="1" smtClean="0">
                <a:solidFill>
                  <a:srgbClr val="0000FF"/>
                </a:solidFill>
                <a:latin typeface="Bookman Old Style" pitchFamily="18" charset="0"/>
              </a:rPr>
              <a:t> творческие задачи, вопросы и ситуации;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q"/>
            </a:pPr>
            <a:r>
              <a:rPr lang="ru-RU" sz="2600" b="1" smtClean="0">
                <a:solidFill>
                  <a:srgbClr val="0000FF"/>
                </a:solidFill>
                <a:latin typeface="Bookman Old Style" pitchFamily="18" charset="0"/>
              </a:rPr>
              <a:t> экспериментирование и     исследовательская   деятельность. </a:t>
            </a:r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5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3"/>
          <p:cNvSpPr>
            <a:spLocks noGrp="1"/>
          </p:cNvSpPr>
          <p:nvPr>
            <p:ph type="body" idx="1"/>
          </p:nvPr>
        </p:nvSpPr>
        <p:spPr>
          <a:xfrm>
            <a:off x="323850" y="188913"/>
            <a:ext cx="8362950" cy="648017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В проблемно-игровой технологии  логико-математические игры представлены в виде групп:</a:t>
            </a:r>
          </a:p>
          <a:p>
            <a:pPr marL="0" indent="0" algn="ctr">
              <a:buFont typeface="Wingdings" pitchFamily="2" charset="2"/>
              <a:buChar char="q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 НАСТОЛЬНО-ПЕЧАТНЫЕ - «Цвет и форма», «Логические домики» и др.;</a:t>
            </a:r>
            <a:r>
              <a:rPr lang="ru-RU" sz="2800" b="1" smtClean="0">
                <a:solidFill>
                  <a:srgbClr val="CC00CC"/>
                </a:solidFill>
                <a:latin typeface="Bookman Old Style" pitchFamily="18" charset="0"/>
              </a:rPr>
              <a:t> </a:t>
            </a:r>
          </a:p>
        </p:txBody>
      </p:sp>
      <p:pic>
        <p:nvPicPr>
          <p:cNvPr id="19459" name="Picture 4" descr="img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84357">
            <a:off x="6156325" y="2781300"/>
            <a:ext cx="2452688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81167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529216">
            <a:off x="539750" y="3789363"/>
            <a:ext cx="2879725" cy="23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img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1775" y="2852738"/>
            <a:ext cx="3671888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5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457200" y="260350"/>
            <a:ext cx="8435975" cy="1728788"/>
          </a:xfrm>
        </p:spPr>
        <p:txBody>
          <a:bodyPr/>
          <a:lstStyle/>
          <a:p>
            <a:pPr marL="0" indent="0" algn="ctr">
              <a:buFont typeface="Wingdings" pitchFamily="2" charset="2"/>
              <a:buChar char="q"/>
            </a:pPr>
            <a:r>
              <a:rPr lang="ru-RU" b="1" smtClean="0">
                <a:solidFill>
                  <a:srgbClr val="660066"/>
                </a:solidFill>
                <a:latin typeface="Bookman Old Style" pitchFamily="18" charset="0"/>
              </a:rPr>
              <a:t> </a:t>
            </a: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ИГРЫ НА ОБЪЁМНОЕ МОДЕЛИРОВАНИЕ - «Кубики для всех», «Геометрический конструктор» и др.; </a:t>
            </a:r>
          </a:p>
        </p:txBody>
      </p:sp>
      <p:pic>
        <p:nvPicPr>
          <p:cNvPr id="20483" name="Picture 5" descr="1411618005279_bullet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72894">
            <a:off x="611188" y="3068638"/>
            <a:ext cx="3486150" cy="351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2ecbb1d1433f8dd4b2315dae2c37a8e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2133600"/>
            <a:ext cx="3527425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249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952397">
            <a:off x="5651500" y="3933825"/>
            <a:ext cx="2900363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5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xfrm>
            <a:off x="457200" y="260350"/>
            <a:ext cx="8435975" cy="1512888"/>
          </a:xfrm>
        </p:spPr>
        <p:txBody>
          <a:bodyPr/>
          <a:lstStyle/>
          <a:p>
            <a:pPr marL="0" indent="0" algn="ctr">
              <a:buFont typeface="Wingdings" pitchFamily="2" charset="2"/>
              <a:buChar char="q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 ИГРЫ НА ПЛОСКОСТНОЕ МОДЕЛИРОВАНИЕ –   «Танграм», «Сфинкс», «Тетрис»</a:t>
            </a:r>
          </a:p>
        </p:txBody>
      </p:sp>
      <p:pic>
        <p:nvPicPr>
          <p:cNvPr id="21507" name="Picture 7" descr="tangram_tactic_1500x1500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4508500"/>
            <a:ext cx="2519362" cy="213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10" descr="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1628775"/>
            <a:ext cx="5257800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8" descr="mTEv7qLL-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941819">
            <a:off x="5940425" y="4221163"/>
            <a:ext cx="2881313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9" descr="1PC-Free-Shipping-Toys-Wooden-font-b-Tangram-b-font-Seven-Piece-Chinese-font-b-Puzzl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494211">
            <a:off x="611188" y="3762375"/>
            <a:ext cx="3095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50"/>
            <a:ext cx="9144000" cy="724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457200" y="260350"/>
            <a:ext cx="8435975" cy="1296988"/>
          </a:xfrm>
        </p:spPr>
        <p:txBody>
          <a:bodyPr/>
          <a:lstStyle/>
          <a:p>
            <a:pPr marL="0" indent="0" algn="ctr">
              <a:buFont typeface="Wingdings" pitchFamily="2" charset="2"/>
              <a:buChar char="q"/>
            </a:pPr>
            <a:r>
              <a:rPr lang="ru-RU" sz="2800" b="1" smtClean="0">
                <a:solidFill>
                  <a:srgbClr val="660066"/>
                </a:solidFill>
                <a:latin typeface="Bookman Old Style" pitchFamily="18" charset="0"/>
              </a:rPr>
              <a:t> ИГРЫ НА СОСТАВЛЕНИЕ ЦЕЛОГО ИЗ ЧАСТЕЙ – «Дроби», «Чудо-цветик»</a:t>
            </a:r>
          </a:p>
        </p:txBody>
      </p:sp>
      <p:pic>
        <p:nvPicPr>
          <p:cNvPr id="22531" name="Picture 8" descr="веселые-дроб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1484313"/>
            <a:ext cx="42862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9" descr="img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790082">
            <a:off x="2268538" y="2349500"/>
            <a:ext cx="2341562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346978">
            <a:off x="673100" y="3454400"/>
            <a:ext cx="23447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404</Words>
  <Application>Microsoft Office PowerPoint</Application>
  <PresentationFormat>Экран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Bookman Old Style</vt:lpstr>
      <vt:lpstr>Wingdings</vt:lpstr>
      <vt:lpstr>Тема Office</vt:lpstr>
      <vt:lpstr>МУНИЦИПАЛЬНОЕ АВТОНОМНОЕ ДОШКОЛЬНОЕ ОБРАЗОВАТЕЛЬНОЕ УЧРЕЖДЕНИЕ  ДЕТСКИЙ САД № 185 ГОРОДА ТЮМЕНИ  Современные  технологии и методики математического развития  для детей дошкольного возраста                                                 Губанова Ксения Андреевна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Проблемно-игровая технология интегрирует со следующими видами деятельности: </vt:lpstr>
      <vt:lpstr>Слайд 13</vt:lpstr>
      <vt:lpstr>Слайд 14</vt:lpstr>
      <vt:lpstr>Слайд 15</vt:lpstr>
      <vt:lpstr>Слайд 16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УлИтКи</dc:creator>
  <cp:lastModifiedBy>КомпьютеР</cp:lastModifiedBy>
  <cp:revision>33</cp:revision>
  <dcterms:created xsi:type="dcterms:W3CDTF">2012-05-25T01:31:11Z</dcterms:created>
  <dcterms:modified xsi:type="dcterms:W3CDTF">2015-10-11T14:52:59Z</dcterms:modified>
</cp:coreProperties>
</file>