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15" r:id="rId3"/>
    <p:sldId id="263" r:id="rId4"/>
    <p:sldId id="289" r:id="rId5"/>
    <p:sldId id="322" r:id="rId6"/>
    <p:sldId id="321" r:id="rId7"/>
    <p:sldId id="273" r:id="rId8"/>
    <p:sldId id="274" r:id="rId9"/>
    <p:sldId id="275" r:id="rId10"/>
    <p:sldId id="280" r:id="rId11"/>
    <p:sldId id="278" r:id="rId12"/>
    <p:sldId id="279" r:id="rId13"/>
    <p:sldId id="277" r:id="rId14"/>
    <p:sldId id="286" r:id="rId15"/>
    <p:sldId id="287" r:id="rId16"/>
    <p:sldId id="288" r:id="rId17"/>
    <p:sldId id="290" r:id="rId18"/>
    <p:sldId id="292" r:id="rId19"/>
    <p:sldId id="293" r:id="rId20"/>
    <p:sldId id="294" r:id="rId21"/>
    <p:sldId id="334" r:id="rId22"/>
    <p:sldId id="295" r:id="rId23"/>
    <p:sldId id="297" r:id="rId24"/>
    <p:sldId id="335" r:id="rId25"/>
    <p:sldId id="298" r:id="rId26"/>
    <p:sldId id="336" r:id="rId27"/>
    <p:sldId id="299" r:id="rId28"/>
    <p:sldId id="300" r:id="rId29"/>
    <p:sldId id="301" r:id="rId30"/>
    <p:sldId id="302" r:id="rId31"/>
    <p:sldId id="303" r:id="rId32"/>
    <p:sldId id="308" r:id="rId33"/>
    <p:sldId id="304" r:id="rId34"/>
    <p:sldId id="305" r:id="rId35"/>
    <p:sldId id="259"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92" d="100"/>
          <a:sy n="92" d="100"/>
        </p:scale>
        <p:origin x="134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25.01.2016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25.01.2016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25.01.2016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pedsovet.su/" TargetMode="External"/><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hyperlink" Target="http://www.rebus-metod.ne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5" name="Объект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3813" y="0"/>
            <a:ext cx="9167813" cy="6870700"/>
          </a:xfrm>
          <a:prstGeom prst="rect">
            <a:avLst/>
          </a:prstGeom>
        </p:spPr>
      </p:pic>
      <p:pic>
        <p:nvPicPr>
          <p:cNvPr id="1026" name="Picture 2" descr="C:\Users\Admin\YandexDisk\Скриншоты\2014-07-10 19-21-06 Скриншот экрана.pn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8143900" y="995942"/>
            <a:ext cx="357190" cy="336517"/>
          </a:xfrm>
          <a:prstGeom prst="rect">
            <a:avLst/>
          </a:prstGeom>
          <a:noFill/>
        </p:spPr>
      </p:pic>
      <p:sp>
        <p:nvSpPr>
          <p:cNvPr id="7" name="Прямоугольник 6"/>
          <p:cNvSpPr/>
          <p:nvPr/>
        </p:nvSpPr>
        <p:spPr>
          <a:xfrm>
            <a:off x="1403648" y="1571612"/>
            <a:ext cx="5544616" cy="4647426"/>
          </a:xfrm>
          <a:prstGeom prst="rect">
            <a:avLst/>
          </a:prstGeom>
          <a:noFill/>
        </p:spPr>
        <p:txBody>
          <a:bodyPr wrap="square">
            <a:spAutoFit/>
          </a:bodyPr>
          <a:lstStyle/>
          <a:p>
            <a:pPr algn="ctr"/>
            <a:r>
              <a:rPr lang="ru-RU" sz="3600" dirty="0" smtClean="0">
                <a:solidFill>
                  <a:schemeClr val="accent2">
                    <a:lumMod val="75000"/>
                  </a:schemeClr>
                </a:solidFill>
                <a:latin typeface="Sitka Small" panose="02000505000000020004" pitchFamily="2" charset="0"/>
                <a:cs typeface="Times New Roman" pitchFamily="18" charset="0"/>
              </a:rPr>
              <a:t>Математические </a:t>
            </a:r>
          </a:p>
          <a:p>
            <a:pPr algn="ctr"/>
            <a:r>
              <a:rPr lang="ru-RU" sz="3600" dirty="0">
                <a:solidFill>
                  <a:schemeClr val="accent2">
                    <a:lumMod val="75000"/>
                  </a:schemeClr>
                </a:solidFill>
                <a:latin typeface="Sitka Small" panose="02000505000000020004" pitchFamily="2" charset="0"/>
                <a:cs typeface="Times New Roman" pitchFamily="18" charset="0"/>
              </a:rPr>
              <a:t>т</a:t>
            </a:r>
            <a:r>
              <a:rPr lang="ru-RU" sz="3600" dirty="0" smtClean="0">
                <a:solidFill>
                  <a:schemeClr val="accent2">
                    <a:lumMod val="75000"/>
                  </a:schemeClr>
                </a:solidFill>
                <a:latin typeface="Sitka Small" panose="02000505000000020004" pitchFamily="2" charset="0"/>
                <a:cs typeface="Times New Roman" pitchFamily="18" charset="0"/>
              </a:rPr>
              <a:t>ехнологии в ДОУ</a:t>
            </a:r>
          </a:p>
          <a:p>
            <a:pPr algn="ctr"/>
            <a:endParaRPr lang="ru-RU" sz="3600" dirty="0">
              <a:solidFill>
                <a:schemeClr val="accent2">
                  <a:lumMod val="75000"/>
                </a:schemeClr>
              </a:solidFill>
              <a:latin typeface="Sitka Small" panose="02000505000000020004" pitchFamily="2" charset="0"/>
              <a:cs typeface="Times New Roman" pitchFamily="18" charset="0"/>
            </a:endParaRPr>
          </a:p>
          <a:p>
            <a:pPr algn="ctr">
              <a:defRPr/>
            </a:pPr>
            <a:r>
              <a:rPr lang="ru-RU" sz="2000" dirty="0" smtClean="0">
                <a:solidFill>
                  <a:schemeClr val="accent2">
                    <a:lumMod val="50000"/>
                  </a:schemeClr>
                </a:solidFill>
                <a:effectLst>
                  <a:outerShdw blurRad="38100" dist="38100" dir="2700000" algn="tl">
                    <a:srgbClr val="000000">
                      <a:alpha val="43137"/>
                    </a:srgbClr>
                  </a:outerShdw>
                </a:effectLst>
                <a:latin typeface="+mj-lt"/>
              </a:rPr>
              <a:t>Выполнила: </a:t>
            </a:r>
            <a:r>
              <a:rPr lang="ru-RU" sz="2000" dirty="0" smtClean="0">
                <a:solidFill>
                  <a:schemeClr val="accent2">
                    <a:lumMod val="50000"/>
                  </a:schemeClr>
                </a:solidFill>
                <a:effectLst>
                  <a:outerShdw blurRad="38100" dist="38100" dir="2700000" algn="tl">
                    <a:srgbClr val="000000">
                      <a:alpha val="43137"/>
                    </a:srgbClr>
                  </a:outerShdw>
                </a:effectLst>
                <a:latin typeface="Sitka Small" panose="02000505000000020004" pitchFamily="2" charset="0"/>
              </a:rPr>
              <a:t>Гусева Алевтина Геннадьевна, </a:t>
            </a:r>
            <a:r>
              <a:rPr lang="ru-RU" sz="2000" dirty="0" smtClean="0">
                <a:solidFill>
                  <a:schemeClr val="accent2">
                    <a:lumMod val="50000"/>
                  </a:schemeClr>
                </a:solidFill>
                <a:effectLst>
                  <a:outerShdw blurRad="38100" dist="38100" dir="2700000" algn="tl">
                    <a:srgbClr val="000000">
                      <a:alpha val="43137"/>
                    </a:srgbClr>
                  </a:outerShdw>
                </a:effectLst>
                <a:latin typeface="+mj-lt"/>
              </a:rPr>
              <a:t>воспитатель </a:t>
            </a:r>
          </a:p>
          <a:p>
            <a:pPr algn="ctr">
              <a:defRPr/>
            </a:pPr>
            <a:r>
              <a:rPr lang="ru-RU" sz="2000" dirty="0" smtClean="0">
                <a:solidFill>
                  <a:schemeClr val="accent2">
                    <a:lumMod val="50000"/>
                  </a:schemeClr>
                </a:solidFill>
                <a:effectLst>
                  <a:outerShdw blurRad="38100" dist="38100" dir="2700000" algn="tl">
                    <a:srgbClr val="000000">
                      <a:alpha val="43137"/>
                    </a:srgbClr>
                  </a:outerShdw>
                </a:effectLst>
                <a:latin typeface="+mj-lt"/>
              </a:rPr>
              <a:t>МАДОУ детский сад №185 </a:t>
            </a:r>
          </a:p>
          <a:p>
            <a:pPr algn="ctr">
              <a:defRPr/>
            </a:pPr>
            <a:r>
              <a:rPr lang="ru-RU" sz="2000" dirty="0" smtClean="0">
                <a:solidFill>
                  <a:schemeClr val="accent2">
                    <a:lumMod val="50000"/>
                  </a:schemeClr>
                </a:solidFill>
                <a:effectLst>
                  <a:outerShdw blurRad="38100" dist="38100" dir="2700000" algn="tl">
                    <a:srgbClr val="000000">
                      <a:alpha val="43137"/>
                    </a:srgbClr>
                  </a:outerShdw>
                </a:effectLst>
                <a:latin typeface="+mj-lt"/>
              </a:rPr>
              <a:t>города </a:t>
            </a:r>
            <a:r>
              <a:rPr lang="ru-RU" sz="2000" dirty="0">
                <a:solidFill>
                  <a:schemeClr val="accent2">
                    <a:lumMod val="50000"/>
                  </a:schemeClr>
                </a:solidFill>
                <a:effectLst>
                  <a:outerShdw blurRad="38100" dist="38100" dir="2700000" algn="tl">
                    <a:srgbClr val="000000">
                      <a:alpha val="43137"/>
                    </a:srgbClr>
                  </a:outerShdw>
                </a:effectLst>
                <a:latin typeface="+mj-lt"/>
              </a:rPr>
              <a:t>Тюмени</a:t>
            </a:r>
            <a:endParaRPr lang="ru-RU" sz="2000" dirty="0">
              <a:solidFill>
                <a:schemeClr val="accent2">
                  <a:lumMod val="50000"/>
                </a:schemeClr>
              </a:solidFill>
              <a:latin typeface="+mj-lt"/>
            </a:endParaRPr>
          </a:p>
          <a:p>
            <a:pPr algn="ctr"/>
            <a:endParaRPr lang="ru-RU" sz="3600" dirty="0" smtClean="0">
              <a:solidFill>
                <a:schemeClr val="accent2">
                  <a:lumMod val="75000"/>
                </a:schemeClr>
              </a:solidFill>
              <a:latin typeface="Sitka Small" panose="02000505000000020004" pitchFamily="2" charset="0"/>
              <a:cs typeface="Times New Roman" pitchFamily="18" charset="0"/>
            </a:endParaRPr>
          </a:p>
          <a:p>
            <a:pPr algn="ctr"/>
            <a:endParaRPr lang="ru-RU" sz="3600" dirty="0">
              <a:solidFill>
                <a:schemeClr val="accent2">
                  <a:lumMod val="75000"/>
                </a:schemeClr>
              </a:solidFill>
              <a:latin typeface="Sitka Small" panose="02000505000000020004" pitchFamily="2" charset="0"/>
              <a:cs typeface="Times New Roman" pitchFamily="18" charset="0"/>
            </a:endParaRPr>
          </a:p>
          <a:p>
            <a:pPr algn="ctr"/>
            <a:endParaRPr lang="ru-RU" sz="3600" dirty="0">
              <a:solidFill>
                <a:schemeClr val="accent2">
                  <a:lumMod val="75000"/>
                </a:schemeClr>
              </a:solidFill>
              <a:latin typeface="Sitka Small" panose="02000505000000020004" pitchFamily="2"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214422"/>
            <a:ext cx="8335808"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В </a:t>
            </a:r>
            <a:r>
              <a:rPr lang="ru-RU" sz="3200" dirty="0"/>
              <a:t>правом столбике найди розовый </a:t>
            </a:r>
            <a:r>
              <a:rPr lang="ru-RU" sz="3200" dirty="0" smtClean="0"/>
              <a:t>круг </a:t>
            </a:r>
            <a:r>
              <a:rPr lang="ru-RU" sz="3200" dirty="0"/>
              <a:t>и покажи свои пальцы так же. </a:t>
            </a: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smtClean="0"/>
              <a:t>Посчитай</a:t>
            </a:r>
            <a:r>
              <a:rPr lang="ru-RU" sz="3200" dirty="0"/>
              <a:t>, сколько пальцев получилось</a:t>
            </a:r>
            <a:r>
              <a:rPr lang="ru-RU" sz="3200" dirty="0" smtClean="0"/>
              <a:t>.</a:t>
            </a:r>
            <a:br>
              <a:rPr lang="ru-RU" sz="3200" dirty="0" smtClean="0"/>
            </a:br>
            <a:r>
              <a:rPr lang="ru-RU" sz="3200" dirty="0"/>
              <a:t/>
            </a:r>
            <a:br>
              <a:rPr lang="ru-RU" sz="3200" dirty="0"/>
            </a:br>
            <a:endParaRPr lang="ru-RU" sz="3200" dirty="0"/>
          </a:p>
        </p:txBody>
      </p:sp>
      <p:sp>
        <p:nvSpPr>
          <p:cNvPr id="3" name="Содержимое 2"/>
          <p:cNvSpPr>
            <a:spLocks noGrp="1"/>
          </p:cNvSpPr>
          <p:nvPr>
            <p:ph idx="1"/>
          </p:nvPr>
        </p:nvSpPr>
        <p:spPr>
          <a:xfrm>
            <a:off x="683568" y="6525344"/>
            <a:ext cx="7831752" cy="216024"/>
          </a:xfrm>
        </p:spPr>
        <p:txBody>
          <a:bodyPr>
            <a:normAutofit fontScale="32500" lnSpcReduction="20000"/>
          </a:bodyPr>
          <a:lstStyle/>
          <a:p>
            <a:pPr marL="0" indent="0">
              <a:buNone/>
            </a:pPr>
            <a:endParaRPr lang="ru-RU" dirty="0" smtClean="0"/>
          </a:p>
        </p:txBody>
      </p:sp>
      <p:pic>
        <p:nvPicPr>
          <p:cNvPr id="7" name="Рисунок 6" descr="http://www.rebus-metod.net/images/Znat_01.png"/>
          <p:cNvPicPr/>
          <p:nvPr/>
        </p:nvPicPr>
        <p:blipFill>
          <a:blip r:embed="rId2">
            <a:extLst>
              <a:ext uri="{28A0092B-C50C-407E-A947-70E740481C1C}">
                <a14:useLocalDpi xmlns:a14="http://schemas.microsoft.com/office/drawing/2010/main" val="0"/>
              </a:ext>
            </a:extLst>
          </a:blip>
          <a:srcRect/>
          <a:stretch>
            <a:fillRect/>
          </a:stretch>
        </p:blipFill>
        <p:spPr bwMode="auto">
          <a:xfrm>
            <a:off x="2966291" y="2492896"/>
            <a:ext cx="2762250" cy="3009900"/>
          </a:xfrm>
          <a:prstGeom prst="rect">
            <a:avLst/>
          </a:prstGeom>
          <a:noFill/>
          <a:ln>
            <a:noFill/>
          </a:ln>
        </p:spPr>
      </p:pic>
    </p:spTree>
    <p:extLst>
      <p:ext uri="{BB962C8B-B14F-4D97-AF65-F5344CB8AC3E}">
        <p14:creationId xmlns:p14="http://schemas.microsoft.com/office/powerpoint/2010/main" val="23981574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Ребенок не только считает, но и сравнивает </a:t>
            </a:r>
            <a:r>
              <a:rPr lang="ru-RU" sz="3200" dirty="0"/>
              <a:t>графические и реальные объекты, </a:t>
            </a:r>
            <a:r>
              <a:rPr lang="ru-RU" sz="3200" dirty="0" smtClean="0"/>
              <a:t>закрепляет знания о пространственных понятиях «</a:t>
            </a:r>
            <a:r>
              <a:rPr lang="ru-RU" sz="3200" dirty="0"/>
              <a:t>слева», «справа», «сверху», «снизу», «посередине», </a:t>
            </a:r>
            <a:r>
              <a:rPr lang="ru-RU" sz="3200" dirty="0" smtClean="0"/>
              <a:t>а также цвета. </a:t>
            </a:r>
            <a:r>
              <a:rPr lang="ru-RU" sz="3200" dirty="0"/>
              <a:t>Весь материал направлен </a:t>
            </a:r>
            <a:r>
              <a:rPr lang="ru-RU" sz="3200" dirty="0" smtClean="0"/>
              <a:t>на </a:t>
            </a:r>
            <a:r>
              <a:rPr lang="ru-RU" sz="3200" dirty="0"/>
              <a:t>развитие у ребенка полярного зрения, важного для быстрого </a:t>
            </a:r>
            <a:r>
              <a:rPr lang="ru-RU" sz="3200" dirty="0" smtClean="0"/>
              <a:t>чтения, т.е. </a:t>
            </a:r>
            <a:r>
              <a:rPr lang="ru-RU" sz="3200" dirty="0"/>
              <a:t>р</a:t>
            </a:r>
            <a:r>
              <a:rPr lang="ru-RU" sz="3200" dirty="0" smtClean="0"/>
              <a:t>ебенок </a:t>
            </a:r>
            <a:r>
              <a:rPr lang="ru-RU" sz="3200" dirty="0"/>
              <a:t>учится схватывать одним взглядом сразу множество объектов.</a:t>
            </a:r>
            <a:br>
              <a:rPr lang="ru-RU" sz="3200" dirty="0"/>
            </a:br>
            <a:endParaRPr lang="ru-RU" sz="3200" dirty="0"/>
          </a:p>
        </p:txBody>
      </p:sp>
      <p:sp>
        <p:nvSpPr>
          <p:cNvPr id="10" name="Объект 9"/>
          <p:cNvSpPr>
            <a:spLocks noGrp="1"/>
          </p:cNvSpPr>
          <p:nvPr>
            <p:ph idx="1"/>
          </p:nvPr>
        </p:nvSpPr>
        <p:spPr>
          <a:xfrm>
            <a:off x="457200" y="6857999"/>
            <a:ext cx="8229600" cy="171399"/>
          </a:xfrm>
        </p:spPr>
        <p:txBody>
          <a:bodyPr>
            <a:normAutofit fontScale="25000" lnSpcReduction="20000"/>
          </a:bodyPr>
          <a:lstStyle/>
          <a:p>
            <a:pPr marL="0" indent="0">
              <a:buNone/>
            </a:pPr>
            <a:endParaRPr lang="ru-RU" dirty="0"/>
          </a:p>
        </p:txBody>
      </p:sp>
    </p:spTree>
    <p:extLst>
      <p:ext uri="{BB962C8B-B14F-4D97-AF65-F5344CB8AC3E}">
        <p14:creationId xmlns:p14="http://schemas.microsoft.com/office/powerpoint/2010/main" val="36809705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8169" y="1090120"/>
            <a:ext cx="2319266" cy="3423271"/>
          </a:xfrm>
          <a:prstGeom prst="rect">
            <a:avLst/>
          </a:prstGeom>
        </p:spPr>
      </p:pic>
      <p:sp>
        <p:nvSpPr>
          <p:cNvPr id="2" name="Заголовок 1"/>
          <p:cNvSpPr>
            <a:spLocks noGrp="1"/>
          </p:cNvSpPr>
          <p:nvPr>
            <p:ph type="title"/>
          </p:nvPr>
        </p:nvSpPr>
        <p:spPr>
          <a:xfrm>
            <a:off x="285720" y="1412776"/>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Тренируя ребенка счету на пальцах, показываем возможные комбинации в ускоряющемся темпе и постепенно удаляя обе руки друг от друга. </a:t>
            </a:r>
            <a:endParaRPr lang="ru-RU" sz="3200" dirty="0"/>
          </a:p>
        </p:txBody>
      </p:sp>
      <p:sp>
        <p:nvSpPr>
          <p:cNvPr id="3" name="Содержимое 2"/>
          <p:cNvSpPr>
            <a:spLocks noGrp="1"/>
          </p:cNvSpPr>
          <p:nvPr>
            <p:ph idx="1"/>
          </p:nvPr>
        </p:nvSpPr>
        <p:spPr>
          <a:xfrm>
            <a:off x="285720" y="6669360"/>
            <a:ext cx="8229600" cy="45719"/>
          </a:xfrm>
        </p:spPr>
        <p:txBody>
          <a:bodyPr>
            <a:normAutofit fontScale="25000" lnSpcReduction="20000"/>
          </a:bodyPr>
          <a:lstStyle/>
          <a:p>
            <a:pPr marL="0" indent="0">
              <a:buNone/>
            </a:pPr>
            <a:endParaRPr lang="ru-RU" dirty="0" smtClean="0"/>
          </a:p>
        </p:txBody>
      </p:sp>
      <p:pic>
        <p:nvPicPr>
          <p:cNvPr id="10" name="Объект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660550"/>
            <a:ext cx="4774758" cy="2282410"/>
          </a:xfrm>
          <a:prstGeom prst="rect">
            <a:avLst/>
          </a:prstGeom>
        </p:spPr>
      </p:pic>
    </p:spTree>
    <p:extLst>
      <p:ext uri="{BB962C8B-B14F-4D97-AF65-F5344CB8AC3E}">
        <p14:creationId xmlns:p14="http://schemas.microsoft.com/office/powerpoint/2010/main" val="32660977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Закрась </a:t>
            </a:r>
            <a:r>
              <a:rPr lang="ru-RU" sz="3200" dirty="0"/>
              <a:t>пальчики на перчатках справа так же, как они закрашены на перчатках слева. Посчитай закрашенные пальчики </a:t>
            </a:r>
            <a:r>
              <a:rPr lang="ru-RU" sz="3200" dirty="0" smtClean="0"/>
              <a:t/>
            </a:r>
            <a:br>
              <a:rPr lang="ru-RU" sz="3200" dirty="0" smtClean="0"/>
            </a:br>
            <a:r>
              <a:rPr lang="ru-RU" sz="3200" dirty="0" smtClean="0"/>
              <a:t>и </a:t>
            </a:r>
            <a:r>
              <a:rPr lang="ru-RU" sz="3200" dirty="0"/>
              <a:t>напиши цифру. </a:t>
            </a:r>
            <a:r>
              <a:rPr lang="ru-RU" sz="3200" dirty="0" smtClean="0"/>
              <a:t/>
            </a:r>
            <a:br>
              <a:rPr lang="ru-RU" sz="3200" dirty="0" smtClean="0"/>
            </a:br>
            <a:r>
              <a:rPr lang="ru-RU" sz="3200" dirty="0" smtClean="0"/>
              <a:t> </a:t>
            </a:r>
            <a:endParaRPr lang="ru-RU" sz="3200" dirty="0"/>
          </a:p>
        </p:txBody>
      </p:sp>
      <p:pic>
        <p:nvPicPr>
          <p:cNvPr id="7" name="Рисунок 6" descr="http://www.rebus-metod.net/images/Znat_02.png"/>
          <p:cNvPicPr/>
          <p:nvPr/>
        </p:nvPicPr>
        <p:blipFill>
          <a:blip r:embed="rId2">
            <a:extLst>
              <a:ext uri="{28A0092B-C50C-407E-A947-70E740481C1C}">
                <a14:useLocalDpi xmlns:a14="http://schemas.microsoft.com/office/drawing/2010/main" val="0"/>
              </a:ext>
            </a:extLst>
          </a:blip>
          <a:srcRect/>
          <a:stretch>
            <a:fillRect/>
          </a:stretch>
        </p:blipFill>
        <p:spPr bwMode="auto">
          <a:xfrm>
            <a:off x="2492308" y="1175384"/>
            <a:ext cx="3816424" cy="3240360"/>
          </a:xfrm>
          <a:prstGeom prst="rect">
            <a:avLst/>
          </a:prstGeom>
          <a:noFill/>
          <a:ln>
            <a:noFill/>
          </a:ln>
        </p:spPr>
      </p:pic>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2134870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Двухцветная пирамидка из десяти кругов </a:t>
            </a:r>
            <a:r>
              <a:rPr lang="ru-RU" sz="3200" dirty="0"/>
              <a:t>- десятичная </a:t>
            </a:r>
            <a:r>
              <a:rPr lang="ru-RU" sz="3200" dirty="0" smtClean="0"/>
              <a:t>модель, которая </a:t>
            </a:r>
            <a:r>
              <a:rPr lang="ru-RU" sz="3200" dirty="0"/>
              <a:t>дает ребенку </a:t>
            </a:r>
            <a:br>
              <a:rPr lang="ru-RU" sz="3200" dirty="0"/>
            </a:br>
            <a:r>
              <a:rPr lang="ru-RU" sz="3200" dirty="0"/>
              <a:t>возможность понять состав числа</a:t>
            </a:r>
            <a:r>
              <a:rPr lang="ru-RU" sz="3200" dirty="0" smtClean="0"/>
              <a:t>.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endParaRPr lang="ru-RU" sz="3200" dirty="0"/>
          </a:p>
        </p:txBody>
      </p:sp>
      <p:pic>
        <p:nvPicPr>
          <p:cNvPr id="8" name="Объект 7"/>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4116" y="2492896"/>
            <a:ext cx="7272808" cy="1224136"/>
          </a:xfrm>
          <a:prstGeom prst="rect">
            <a:avLst/>
          </a:prstGeom>
          <a:solidFill>
            <a:srgbClr val="FFFFFF"/>
          </a:solidFill>
          <a:ln>
            <a:noFill/>
          </a:ln>
        </p:spPr>
      </p:pic>
    </p:spTree>
    <p:extLst>
      <p:ext uri="{BB962C8B-B14F-4D97-AF65-F5344CB8AC3E}">
        <p14:creationId xmlns:p14="http://schemas.microsoft.com/office/powerpoint/2010/main" val="549893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102704"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Ведь чтобы найти пирамидку с 8 красными кругами, быстрее пересчитывать не красные круги,  а найти пирамидку с 2 синими кругами. </a:t>
            </a:r>
            <a:br>
              <a:rPr lang="ru-RU" sz="3200" dirty="0" smtClean="0"/>
            </a:br>
            <a:r>
              <a:rPr lang="ru-RU" sz="3200" dirty="0" smtClean="0"/>
              <a:t/>
            </a:r>
            <a:br>
              <a:rPr lang="ru-RU" sz="3200" dirty="0" smtClean="0"/>
            </a:br>
            <a:r>
              <a:rPr lang="ru-RU" sz="3200" dirty="0"/>
              <a:t/>
            </a:r>
            <a:br>
              <a:rPr lang="ru-RU" sz="3200" dirty="0"/>
            </a:br>
            <a:r>
              <a:rPr lang="ru-RU" sz="3200" dirty="0"/>
              <a:t/>
            </a:r>
            <a:br>
              <a:rPr lang="ru-RU" sz="3200" dirty="0"/>
            </a:br>
            <a:r>
              <a:rPr lang="ru-RU" sz="3200" dirty="0" smtClean="0"/>
              <a:t/>
            </a:r>
            <a:br>
              <a:rPr lang="ru-RU" sz="3200" dirty="0" smtClean="0"/>
            </a:br>
            <a:r>
              <a:rPr lang="ru-RU" sz="3200" dirty="0" smtClean="0"/>
              <a:t>Восемь – это десять без двух.</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4" name="Рисунок 3" descr="http://www.rebus-metod.net/images/pyr3.png"/>
          <p:cNvPicPr/>
          <p:nvPr/>
        </p:nvPicPr>
        <p:blipFill>
          <a:blip r:embed="rId2">
            <a:extLst>
              <a:ext uri="{28A0092B-C50C-407E-A947-70E740481C1C}">
                <a14:useLocalDpi xmlns:a14="http://schemas.microsoft.com/office/drawing/2010/main" val="0"/>
              </a:ext>
            </a:extLst>
          </a:blip>
          <a:srcRect/>
          <a:stretch>
            <a:fillRect/>
          </a:stretch>
        </p:blipFill>
        <p:spPr bwMode="auto">
          <a:xfrm>
            <a:off x="2312288" y="4293096"/>
            <a:ext cx="4176464" cy="927562"/>
          </a:xfrm>
          <a:prstGeom prst="rect">
            <a:avLst/>
          </a:prstGeom>
          <a:noFill/>
          <a:ln>
            <a:noFill/>
          </a:ln>
        </p:spPr>
      </p:pic>
    </p:spTree>
    <p:extLst>
      <p:ext uri="{BB962C8B-B14F-4D97-AF65-F5344CB8AC3E}">
        <p14:creationId xmlns:p14="http://schemas.microsoft.com/office/powerpoint/2010/main" val="1961347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Найди </a:t>
            </a:r>
            <a:r>
              <a:rPr lang="ru-RU" sz="3200" dirty="0"/>
              <a:t>и соедини линией совершенно одинаковые пирамидки. </a:t>
            </a:r>
            <a:r>
              <a:rPr lang="ru-RU" sz="3200" dirty="0" smtClean="0"/>
              <a:t/>
            </a:r>
            <a:br>
              <a:rPr lang="ru-RU" sz="3200" dirty="0" smtClean="0"/>
            </a:br>
            <a:r>
              <a:rPr lang="ru-RU" sz="3200" dirty="0" smtClean="0"/>
              <a:t>У </a:t>
            </a:r>
            <a:r>
              <a:rPr lang="ru-RU" sz="3200" dirty="0"/>
              <a:t>каждой пирамидки есть своя пара. </a:t>
            </a:r>
            <a:r>
              <a:rPr lang="ru-RU" sz="3200" dirty="0" smtClean="0"/>
              <a:t/>
            </a:r>
            <a:br>
              <a:rPr lang="ru-RU" sz="3200" dirty="0" smtClean="0"/>
            </a:br>
            <a:r>
              <a:rPr lang="ru-RU" sz="3200" dirty="0" smtClean="0"/>
              <a:t>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4" name="Рисунок 3" descr="http://www.rebus-metod.net/images/Znat_03.png"/>
          <p:cNvPicPr/>
          <p:nvPr/>
        </p:nvPicPr>
        <p:blipFill>
          <a:blip r:embed="rId2">
            <a:extLst>
              <a:ext uri="{28A0092B-C50C-407E-A947-70E740481C1C}">
                <a14:useLocalDpi xmlns:a14="http://schemas.microsoft.com/office/drawing/2010/main" val="0"/>
              </a:ext>
            </a:extLst>
          </a:blip>
          <a:srcRect/>
          <a:stretch>
            <a:fillRect/>
          </a:stretch>
        </p:blipFill>
        <p:spPr bwMode="auto">
          <a:xfrm>
            <a:off x="2685732" y="3501008"/>
            <a:ext cx="3429576" cy="2492871"/>
          </a:xfrm>
          <a:prstGeom prst="rect">
            <a:avLst/>
          </a:prstGeom>
          <a:noFill/>
          <a:ln>
            <a:noFill/>
          </a:ln>
        </p:spPr>
      </p:pic>
    </p:spTree>
    <p:extLst>
      <p:ext uri="{BB962C8B-B14F-4D97-AF65-F5344CB8AC3E}">
        <p14:creationId xmlns:p14="http://schemas.microsoft.com/office/powerpoint/2010/main" val="34845351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Закрась правую пирамидку точно так же, </a:t>
            </a:r>
            <a:br>
              <a:rPr lang="ru-RU" sz="3200" dirty="0" smtClean="0"/>
            </a:br>
            <a:r>
              <a:rPr lang="ru-RU" sz="3200" dirty="0" smtClean="0"/>
              <a:t>как закрашена левая. </a:t>
            </a:r>
            <a:endParaRPr lang="ru-RU" sz="3200" dirty="0"/>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1729" y="1244907"/>
            <a:ext cx="5397581" cy="4032448"/>
          </a:xfrm>
        </p:spPr>
      </p:pic>
    </p:spTree>
    <p:extLst>
      <p:ext uri="{BB962C8B-B14F-4D97-AF65-F5344CB8AC3E}">
        <p14:creationId xmlns:p14="http://schemas.microsoft.com/office/powerpoint/2010/main" val="9365082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smtClean="0"/>
              <a:t>В </a:t>
            </a:r>
            <a:r>
              <a:rPr lang="ru-RU" sz="3200" dirty="0"/>
              <a:t>верхнем ряду мы видим красные пирамидки с тремя синими </a:t>
            </a:r>
            <a:r>
              <a:rPr lang="ru-RU" sz="3200" dirty="0" smtClean="0"/>
              <a:t>кругами</a:t>
            </a:r>
            <a:r>
              <a:rPr lang="ru-RU" sz="3200" dirty="0"/>
              <a:t>. </a:t>
            </a:r>
            <a:r>
              <a:rPr lang="ru-RU" sz="3200" dirty="0" smtClean="0"/>
              <a:t/>
            </a:r>
            <a:br>
              <a:rPr lang="ru-RU" sz="3200" dirty="0" smtClean="0"/>
            </a:br>
            <a:r>
              <a:rPr lang="ru-RU" sz="3200" dirty="0" smtClean="0"/>
              <a:t>В </a:t>
            </a:r>
            <a:r>
              <a:rPr lang="ru-RU" sz="3200" dirty="0"/>
              <a:t>нижнем ряду мы видим синие пирамидки </a:t>
            </a:r>
            <a:r>
              <a:rPr lang="ru-RU" sz="3200" dirty="0" smtClean="0"/>
              <a:t/>
            </a:r>
            <a:br>
              <a:rPr lang="ru-RU" sz="3200" dirty="0" smtClean="0"/>
            </a:br>
            <a:r>
              <a:rPr lang="ru-RU" sz="3200" dirty="0" smtClean="0"/>
              <a:t>с </a:t>
            </a:r>
            <a:r>
              <a:rPr lang="ru-RU" sz="3200" dirty="0"/>
              <a:t>тремя красными </a:t>
            </a:r>
            <a:r>
              <a:rPr lang="ru-RU" sz="3200" dirty="0" smtClean="0"/>
              <a:t>кругами</a:t>
            </a:r>
            <a:r>
              <a:rPr lang="ru-RU" sz="3200" dirty="0"/>
              <a:t>. </a:t>
            </a: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Найди </a:t>
            </a:r>
            <a:r>
              <a:rPr lang="ru-RU" sz="3200" dirty="0"/>
              <a:t>и соедини линией соответствующие пары пирамидок.</a:t>
            </a:r>
            <a:br>
              <a:rPr lang="ru-RU" sz="3200" dirty="0"/>
            </a:br>
            <a:r>
              <a:rPr lang="ru-RU" sz="3200" dirty="0"/>
              <a:t> </a:t>
            </a:r>
            <a:r>
              <a:rPr lang="ru-RU" sz="3200" dirty="0" smtClean="0"/>
              <a:t/>
            </a:r>
            <a:br>
              <a:rPr lang="ru-RU" sz="3200" dirty="0" smtClean="0"/>
            </a:br>
            <a:r>
              <a:rPr lang="ru-RU" sz="3200" dirty="0" smtClean="0"/>
              <a:t>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4" name="Рисунок 3" descr="http://www.rebus-metod.net/images/Znat_04.png"/>
          <p:cNvPicPr/>
          <p:nvPr/>
        </p:nvPicPr>
        <p:blipFill>
          <a:blip r:embed="rId2">
            <a:extLst>
              <a:ext uri="{28A0092B-C50C-407E-A947-70E740481C1C}">
                <a14:useLocalDpi xmlns:a14="http://schemas.microsoft.com/office/drawing/2010/main" val="0"/>
              </a:ext>
            </a:extLst>
          </a:blip>
          <a:srcRect/>
          <a:stretch>
            <a:fillRect/>
          </a:stretch>
        </p:blipFill>
        <p:spPr bwMode="auto">
          <a:xfrm>
            <a:off x="2915816" y="3140968"/>
            <a:ext cx="3248025" cy="2376264"/>
          </a:xfrm>
          <a:prstGeom prst="rect">
            <a:avLst/>
          </a:prstGeom>
          <a:noFill/>
          <a:ln>
            <a:noFill/>
          </a:ln>
        </p:spPr>
      </p:pic>
    </p:spTree>
    <p:extLst>
      <p:ext uri="{BB962C8B-B14F-4D97-AF65-F5344CB8AC3E}">
        <p14:creationId xmlns:p14="http://schemas.microsoft.com/office/powerpoint/2010/main" val="23662289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102704"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Найди </a:t>
            </a:r>
            <a:r>
              <a:rPr lang="ru-RU" sz="3200" dirty="0"/>
              <a:t>и обведи карандашом </a:t>
            </a:r>
            <a:r>
              <a:rPr lang="ru-RU" sz="3200" dirty="0" smtClean="0"/>
              <a:t>все </a:t>
            </a:r>
            <a:r>
              <a:rPr lang="ru-RU" sz="3200" dirty="0"/>
              <a:t>пирамидки, в которых есть три </a:t>
            </a:r>
            <a:r>
              <a:rPr lang="ru-RU" sz="3200" dirty="0" smtClean="0"/>
              <a:t>синих </a:t>
            </a:r>
            <a:r>
              <a:rPr lang="ru-RU" sz="3200" dirty="0"/>
              <a:t>или </a:t>
            </a:r>
            <a:r>
              <a:rPr lang="ru-RU" sz="3200" dirty="0" smtClean="0"/>
              <a:t/>
            </a:r>
            <a:br>
              <a:rPr lang="ru-RU" sz="3200" dirty="0" smtClean="0"/>
            </a:br>
            <a:r>
              <a:rPr lang="ru-RU" sz="3200" dirty="0" smtClean="0"/>
              <a:t>три красных круга</a:t>
            </a:r>
            <a:r>
              <a:rPr lang="ru-RU" sz="3200" dirty="0"/>
              <a:t>. </a:t>
            </a:r>
            <a:r>
              <a:rPr lang="ru-RU" sz="3200" dirty="0" smtClean="0"/>
              <a:t/>
            </a:r>
            <a:br>
              <a:rPr lang="ru-RU" sz="3200" dirty="0" smtClean="0"/>
            </a:br>
            <a:r>
              <a:rPr lang="ru-RU" sz="3200" dirty="0"/>
              <a:t> </a:t>
            </a:r>
            <a:r>
              <a:rPr lang="ru-RU" sz="3200" dirty="0" smtClean="0"/>
              <a:t/>
            </a:r>
            <a:br>
              <a:rPr lang="ru-RU" sz="3200" dirty="0" smtClean="0"/>
            </a:br>
            <a:r>
              <a:rPr lang="ru-RU" sz="3200" dirty="0" smtClean="0"/>
              <a:t>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4" name="Рисунок 3" descr="http://www.rebus-metod.net/images/Znat_06.png"/>
          <p:cNvPicPr/>
          <p:nvPr/>
        </p:nvPicPr>
        <p:blipFill>
          <a:blip r:embed="rId2">
            <a:extLst>
              <a:ext uri="{28A0092B-C50C-407E-A947-70E740481C1C}">
                <a14:useLocalDpi xmlns:a14="http://schemas.microsoft.com/office/drawing/2010/main" val="0"/>
              </a:ext>
            </a:extLst>
          </a:blip>
          <a:srcRect/>
          <a:stretch>
            <a:fillRect/>
          </a:stretch>
        </p:blipFill>
        <p:spPr bwMode="auto">
          <a:xfrm>
            <a:off x="2566957" y="1916832"/>
            <a:ext cx="3667125" cy="2376264"/>
          </a:xfrm>
          <a:prstGeom prst="rect">
            <a:avLst/>
          </a:prstGeom>
          <a:noFill/>
          <a:ln>
            <a:noFill/>
          </a:ln>
        </p:spPr>
      </p:pic>
    </p:spTree>
    <p:extLst>
      <p:ext uri="{BB962C8B-B14F-4D97-AF65-F5344CB8AC3E}">
        <p14:creationId xmlns:p14="http://schemas.microsoft.com/office/powerpoint/2010/main" val="34543540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YandexDisk\Скриншоты\2014-07-10 19-21-06 Скриншот экрана.pn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143900" y="995942"/>
            <a:ext cx="357190" cy="336517"/>
          </a:xfrm>
          <a:prstGeom prst="rect">
            <a:avLst/>
          </a:prstGeom>
          <a:noFill/>
        </p:spPr>
      </p:pic>
      <p:sp>
        <p:nvSpPr>
          <p:cNvPr id="7" name="Прямоугольник 6"/>
          <p:cNvSpPr/>
          <p:nvPr/>
        </p:nvSpPr>
        <p:spPr>
          <a:xfrm>
            <a:off x="179512" y="1571612"/>
            <a:ext cx="4392488" cy="4616648"/>
          </a:xfrm>
          <a:prstGeom prst="rect">
            <a:avLst/>
          </a:prstGeom>
          <a:noFill/>
        </p:spPr>
        <p:txBody>
          <a:bodyPr wrap="square">
            <a:spAutoFit/>
          </a:bodyPr>
          <a:lstStyle/>
          <a:p>
            <a:pPr algn="ctr"/>
            <a:endParaRPr lang="ru-RU" sz="5400" dirty="0" smtClean="0">
              <a:solidFill>
                <a:schemeClr val="accent5">
                  <a:lumMod val="75000"/>
                </a:schemeClr>
              </a:solidFill>
              <a:latin typeface="Times New Roman" pitchFamily="18" charset="0"/>
              <a:cs typeface="Times New Roman" pitchFamily="18" charset="0"/>
            </a:endParaRPr>
          </a:p>
          <a:p>
            <a:pPr algn="ctr"/>
            <a:endParaRPr lang="ru-RU" sz="5400" dirty="0">
              <a:solidFill>
                <a:schemeClr val="accent5">
                  <a:lumMod val="75000"/>
                </a:schemeClr>
              </a:solidFill>
              <a:latin typeface="Times New Roman" pitchFamily="18" charset="0"/>
              <a:cs typeface="Times New Roman" pitchFamily="18" charset="0"/>
            </a:endParaRPr>
          </a:p>
          <a:p>
            <a:pPr algn="ctr"/>
            <a:endParaRPr lang="ru-RU" sz="5400" dirty="0" smtClean="0">
              <a:solidFill>
                <a:schemeClr val="accent5">
                  <a:lumMod val="75000"/>
                </a:schemeClr>
              </a:solidFill>
              <a:latin typeface="Times New Roman" pitchFamily="18" charset="0"/>
              <a:cs typeface="Times New Roman" pitchFamily="18" charset="0"/>
            </a:endParaRPr>
          </a:p>
          <a:p>
            <a:pPr algn="ctr"/>
            <a:r>
              <a:rPr lang="ru-RU" sz="4400" dirty="0" smtClean="0">
                <a:solidFill>
                  <a:schemeClr val="accent5">
                    <a:lumMod val="75000"/>
                  </a:schemeClr>
                </a:solidFill>
                <a:latin typeface="Times New Roman" pitchFamily="18" charset="0"/>
                <a:cs typeface="Times New Roman" pitchFamily="18" charset="0"/>
              </a:rPr>
              <a:t>Лев </a:t>
            </a:r>
            <a:r>
              <a:rPr lang="ru-RU" sz="4400" dirty="0" err="1" smtClean="0">
                <a:solidFill>
                  <a:schemeClr val="accent5">
                    <a:lumMod val="75000"/>
                  </a:schemeClr>
                </a:solidFill>
                <a:latin typeface="Times New Roman" pitchFamily="18" charset="0"/>
                <a:cs typeface="Times New Roman" pitchFamily="18" charset="0"/>
              </a:rPr>
              <a:t>Штернберг</a:t>
            </a:r>
            <a:r>
              <a:rPr lang="ru-RU" sz="4400" dirty="0" smtClean="0">
                <a:solidFill>
                  <a:schemeClr val="accent5">
                    <a:lumMod val="75000"/>
                  </a:schemeClr>
                </a:solidFill>
                <a:latin typeface="Times New Roman" pitchFamily="18" charset="0"/>
                <a:cs typeface="Times New Roman" pitchFamily="18" charset="0"/>
              </a:rPr>
              <a:t> </a:t>
            </a:r>
            <a:r>
              <a:rPr lang="ru-RU" sz="4400" dirty="0">
                <a:solidFill>
                  <a:schemeClr val="accent5">
                    <a:lumMod val="75000"/>
                  </a:schemeClr>
                </a:solidFill>
                <a:latin typeface="Times New Roman" pitchFamily="18" charset="0"/>
                <a:cs typeface="Times New Roman" pitchFamily="18" charset="0"/>
              </a:rPr>
              <a:t>«Знать как свои </a:t>
            </a:r>
            <a:endParaRPr lang="ru-RU" sz="4400" dirty="0" smtClean="0">
              <a:solidFill>
                <a:schemeClr val="accent5">
                  <a:lumMod val="75000"/>
                </a:schemeClr>
              </a:solidFill>
              <a:latin typeface="Times New Roman" pitchFamily="18" charset="0"/>
              <a:cs typeface="Times New Roman" pitchFamily="18" charset="0"/>
            </a:endParaRPr>
          </a:p>
          <a:p>
            <a:pPr algn="ctr"/>
            <a:r>
              <a:rPr lang="ru-RU" sz="4400" dirty="0" smtClean="0">
                <a:solidFill>
                  <a:schemeClr val="accent5">
                    <a:lumMod val="75000"/>
                  </a:schemeClr>
                </a:solidFill>
                <a:latin typeface="Times New Roman" pitchFamily="18" charset="0"/>
                <a:cs typeface="Times New Roman" pitchFamily="18" charset="0"/>
              </a:rPr>
              <a:t>10 </a:t>
            </a:r>
            <a:r>
              <a:rPr lang="ru-RU" sz="4400" dirty="0">
                <a:solidFill>
                  <a:schemeClr val="accent5">
                    <a:lumMod val="75000"/>
                  </a:schemeClr>
                </a:solidFill>
                <a:latin typeface="Times New Roman" pitchFamily="18" charset="0"/>
                <a:cs typeface="Times New Roman" pitchFamily="18" charset="0"/>
              </a:rPr>
              <a:t>пальцев»</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1226629"/>
            <a:ext cx="3499892" cy="5143830"/>
          </a:xfrm>
          <a:prstGeom prst="rect">
            <a:avLst/>
          </a:prstGeom>
        </p:spPr>
      </p:pic>
    </p:spTree>
    <p:extLst>
      <p:ext uri="{BB962C8B-B14F-4D97-AF65-F5344CB8AC3E}">
        <p14:creationId xmlns:p14="http://schemas.microsoft.com/office/powerpoint/2010/main" val="16498033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Напиши</a:t>
            </a:r>
            <a:r>
              <a:rPr lang="ru-RU" sz="3200" dirty="0"/>
              <a:t>, сколько красных и сколько синих </a:t>
            </a:r>
            <a:r>
              <a:rPr lang="ru-RU" sz="3200" dirty="0" smtClean="0"/>
              <a:t>кругов </a:t>
            </a:r>
            <a:r>
              <a:rPr lang="ru-RU" sz="3200" dirty="0"/>
              <a:t>содержится в каждой пирамидке. </a:t>
            </a:r>
            <a:br>
              <a:rPr lang="ru-RU" sz="3200" dirty="0"/>
            </a:br>
            <a:r>
              <a:rPr lang="ru-RU" sz="3200" dirty="0"/>
              <a:t> </a:t>
            </a:r>
            <a:r>
              <a:rPr lang="ru-RU" sz="3200" dirty="0" smtClean="0"/>
              <a:t/>
            </a:r>
            <a:br>
              <a:rPr lang="ru-RU" sz="3200" dirty="0" smtClean="0"/>
            </a:br>
            <a:r>
              <a:rPr lang="ru-RU" sz="3200" dirty="0" smtClean="0"/>
              <a:t>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4" name="Рисунок 3" descr="http://www.rebus-metod.net/images/Znat_06a.png"/>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772816"/>
            <a:ext cx="3774697" cy="3096343"/>
          </a:xfrm>
          <a:prstGeom prst="rect">
            <a:avLst/>
          </a:prstGeom>
          <a:noFill/>
          <a:ln>
            <a:noFill/>
          </a:ln>
        </p:spPr>
      </p:pic>
    </p:spTree>
    <p:extLst>
      <p:ext uri="{BB962C8B-B14F-4D97-AF65-F5344CB8AC3E}">
        <p14:creationId xmlns:p14="http://schemas.microsoft.com/office/powerpoint/2010/main" val="11705059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smtClean="0"/>
              <a:t>Напиши, сколько пальцев спрятано. </a:t>
            </a:r>
            <a:endParaRPr lang="ru-RU" sz="3200" dirty="0"/>
          </a:p>
        </p:txBody>
      </p:sp>
      <p:sp>
        <p:nvSpPr>
          <p:cNvPr id="11" name="Объект 10"/>
          <p:cNvSpPr>
            <a:spLocks noGrp="1"/>
          </p:cNvSpPr>
          <p:nvPr>
            <p:ph idx="1"/>
          </p:nvPr>
        </p:nvSpPr>
        <p:spPr>
          <a:xfrm>
            <a:off x="457200" y="6669360"/>
            <a:ext cx="8229600" cy="188640"/>
          </a:xfrm>
        </p:spPr>
        <p:txBody>
          <a:bodyPr>
            <a:normAutofit fontScale="25000" lnSpcReduction="20000"/>
          </a:bodyPr>
          <a:lstStyle/>
          <a:p>
            <a:endParaRPr lang="ru-RU" dirty="0"/>
          </a:p>
        </p:txBody>
      </p:sp>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988840"/>
            <a:ext cx="6796412" cy="2758811"/>
          </a:xfrm>
          <a:prstGeom prst="rect">
            <a:avLst/>
          </a:prstGeom>
        </p:spPr>
      </p:pic>
    </p:spTree>
    <p:extLst>
      <p:ext uri="{BB962C8B-B14F-4D97-AF65-F5344CB8AC3E}">
        <p14:creationId xmlns:p14="http://schemas.microsoft.com/office/powerpoint/2010/main" val="38649981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Чтобы </a:t>
            </a:r>
            <a:r>
              <a:rPr lang="ru-RU" sz="3200" dirty="0"/>
              <a:t>овладеть техникой устного счета в </a:t>
            </a:r>
            <a:r>
              <a:rPr lang="ru-RU" sz="3200" dirty="0" smtClean="0"/>
              <a:t>объеме </a:t>
            </a:r>
            <a:r>
              <a:rPr lang="ru-RU" sz="3200" dirty="0"/>
              <a:t>ста, ребенок должен </a:t>
            </a:r>
            <a:r>
              <a:rPr lang="ru-RU" sz="3200" dirty="0" smtClean="0"/>
              <a:t>понять </a:t>
            </a:r>
            <a:r>
              <a:rPr lang="ru-RU" sz="3200" dirty="0"/>
              <a:t>принцип записи </a:t>
            </a:r>
            <a:r>
              <a:rPr lang="ru-RU" sz="3200" dirty="0" smtClean="0"/>
              <a:t>чисел.</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smtClean="0"/>
              <a:t> </a:t>
            </a:r>
            <a:br>
              <a:rPr lang="ru-RU" sz="3200" dirty="0" smtClean="0"/>
            </a:br>
            <a:r>
              <a:rPr lang="ru-RU" sz="3200" dirty="0"/>
              <a:t/>
            </a:r>
            <a:br>
              <a:rPr lang="ru-RU" sz="3200" dirty="0"/>
            </a:br>
            <a:r>
              <a:rPr lang="ru-RU" sz="3200" dirty="0" smtClean="0"/>
              <a:t>Правая </a:t>
            </a:r>
            <a:r>
              <a:rPr lang="ru-RU" sz="3200" dirty="0"/>
              <a:t>цифра в числе обозначает отдельные единицы, левая цифра в числе обозначает целые десятки. </a:t>
            </a:r>
            <a:br>
              <a:rPr lang="ru-RU" sz="3200" dirty="0"/>
            </a:br>
            <a:endParaRPr lang="ru-RU" sz="3200" dirty="0"/>
          </a:p>
        </p:txBody>
      </p:sp>
      <p:sp>
        <p:nvSpPr>
          <p:cNvPr id="5" name="Объект 4"/>
          <p:cNvSpPr>
            <a:spLocks noGrp="1"/>
          </p:cNvSpPr>
          <p:nvPr>
            <p:ph idx="1"/>
          </p:nvPr>
        </p:nvSpPr>
        <p:spPr>
          <a:xfrm>
            <a:off x="457200" y="3428999"/>
            <a:ext cx="8229600" cy="576065"/>
          </a:xfrm>
        </p:spPr>
        <p:txBody>
          <a:bodyPr>
            <a:normAutofit lnSpcReduction="10000"/>
          </a:bodyPr>
          <a:lstStyle/>
          <a:p>
            <a:endParaRPr lang="ru-RU" dirty="0" smtClean="0"/>
          </a:p>
          <a:p>
            <a:endParaRPr lang="ru-RU" dirty="0"/>
          </a:p>
          <a:p>
            <a:pPr marL="0" indent="0">
              <a:buNone/>
            </a:pPr>
            <a:endParaRPr lang="ru-RU" dirty="0" smtClean="0"/>
          </a:p>
          <a:p>
            <a:pPr marL="0" indent="0">
              <a:buNone/>
            </a:pPr>
            <a:endParaRPr lang="ru-RU" dirty="0"/>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3148" y="2708920"/>
            <a:ext cx="5334744" cy="2143424"/>
          </a:xfrm>
          <a:prstGeom prst="rect">
            <a:avLst/>
          </a:prstGeom>
        </p:spPr>
      </p:pic>
    </p:spTree>
    <p:extLst>
      <p:ext uri="{BB962C8B-B14F-4D97-AF65-F5344CB8AC3E}">
        <p14:creationId xmlns:p14="http://schemas.microsoft.com/office/powerpoint/2010/main" val="18271480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Напиши</a:t>
            </a:r>
            <a:r>
              <a:rPr lang="ru-RU" sz="3200" dirty="0"/>
              <a:t>, сколько ты видишь </a:t>
            </a:r>
            <a:r>
              <a:rPr lang="ru-RU" sz="3200" dirty="0" smtClean="0"/>
              <a:t>синих </a:t>
            </a:r>
            <a:r>
              <a:rPr lang="ru-RU" sz="3200" dirty="0"/>
              <a:t>кругов в </a:t>
            </a:r>
            <a:r>
              <a:rPr lang="ru-RU" sz="3200" dirty="0" smtClean="0"/>
              <a:t>трех пирамидках </a:t>
            </a:r>
            <a:r>
              <a:rPr lang="ru-RU" sz="3200" dirty="0"/>
              <a:t>вместе.  </a:t>
            </a:r>
            <a:r>
              <a:rPr lang="ru-RU" sz="3200" dirty="0" smtClean="0"/>
              <a:t/>
            </a:r>
            <a:br>
              <a:rPr lang="ru-RU" sz="3200" dirty="0" smtClean="0"/>
            </a:br>
            <a:r>
              <a:rPr lang="ru-RU" sz="3200" dirty="0" smtClean="0"/>
              <a:t> </a:t>
            </a:r>
            <a:endParaRPr lang="ru-RU" sz="3200" dirty="0"/>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7348" y="2351320"/>
            <a:ext cx="7806344" cy="2088232"/>
          </a:xfrm>
        </p:spPr>
      </p:pic>
    </p:spTree>
    <p:extLst>
      <p:ext uri="{BB962C8B-B14F-4D97-AF65-F5344CB8AC3E}">
        <p14:creationId xmlns:p14="http://schemas.microsoft.com/office/powerpoint/2010/main" val="28199901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7704" y="1214422"/>
            <a:ext cx="5244700" cy="4525963"/>
          </a:xfrm>
        </p:spPr>
      </p:pic>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Сложи пальцы. </a:t>
            </a:r>
            <a:endParaRPr lang="ru-RU" sz="3200" dirty="0"/>
          </a:p>
        </p:txBody>
      </p:sp>
    </p:spTree>
    <p:extLst>
      <p:ext uri="{BB962C8B-B14F-4D97-AF65-F5344CB8AC3E}">
        <p14:creationId xmlns:p14="http://schemas.microsoft.com/office/powerpoint/2010/main" val="26109807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Десять </a:t>
            </a:r>
            <a:r>
              <a:rPr lang="ru-RU" sz="3200" dirty="0"/>
              <a:t>маленьких пирамидок </a:t>
            </a:r>
            <a:r>
              <a:rPr lang="ru-RU" sz="3200" dirty="0" smtClean="0"/>
              <a:t/>
            </a:r>
            <a:br>
              <a:rPr lang="ru-RU" sz="3200" dirty="0" smtClean="0"/>
            </a:br>
            <a:r>
              <a:rPr lang="ru-RU" sz="3200" dirty="0" smtClean="0"/>
              <a:t>образуют </a:t>
            </a:r>
            <a:r>
              <a:rPr lang="ru-RU" sz="3200" dirty="0"/>
              <a:t>одну большую пирамиду</a:t>
            </a:r>
            <a:r>
              <a:rPr lang="ru-RU" sz="3200" dirty="0" smtClean="0"/>
              <a:t>.</a:t>
            </a:r>
            <a:br>
              <a:rPr lang="ru-RU" sz="3200" dirty="0" smtClean="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Напиши</a:t>
            </a:r>
            <a:r>
              <a:rPr lang="ru-RU" sz="3200" dirty="0"/>
              <a:t>, сколько синих </a:t>
            </a:r>
            <a:r>
              <a:rPr lang="ru-RU" sz="3200" dirty="0" smtClean="0"/>
              <a:t>кругов </a:t>
            </a:r>
            <a:r>
              <a:rPr lang="ru-RU" sz="3200" dirty="0"/>
              <a:t>ты видишь </a:t>
            </a:r>
            <a:r>
              <a:rPr lang="ru-RU" sz="3200" dirty="0" smtClean="0"/>
              <a:t/>
            </a:r>
            <a:br>
              <a:rPr lang="ru-RU" sz="3200" dirty="0" smtClean="0"/>
            </a:br>
            <a:r>
              <a:rPr lang="ru-RU" sz="3200" dirty="0" smtClean="0"/>
              <a:t>в </a:t>
            </a:r>
            <a:r>
              <a:rPr lang="ru-RU" sz="3200" dirty="0"/>
              <a:t>большой пирамиде.  </a:t>
            </a:r>
            <a:r>
              <a:rPr lang="ru-RU" sz="3200" dirty="0" smtClean="0"/>
              <a:t/>
            </a:r>
            <a:br>
              <a:rPr lang="ru-RU" sz="3200" dirty="0" smtClean="0"/>
            </a:br>
            <a:r>
              <a:rPr lang="ru-RU" sz="3200" dirty="0" smtClean="0"/>
              <a:t>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4" name="Рисунок 3" descr="http://www.rebus-metod.net/images/Znat_12.png"/>
          <p:cNvPicPr/>
          <p:nvPr/>
        </p:nvPicPr>
        <p:blipFill>
          <a:blip r:embed="rId2">
            <a:extLst>
              <a:ext uri="{28A0092B-C50C-407E-A947-70E740481C1C}">
                <a14:useLocalDpi xmlns:a14="http://schemas.microsoft.com/office/drawing/2010/main" val="0"/>
              </a:ext>
            </a:extLst>
          </a:blip>
          <a:srcRect/>
          <a:stretch>
            <a:fillRect/>
          </a:stretch>
        </p:blipFill>
        <p:spPr bwMode="auto">
          <a:xfrm>
            <a:off x="2708332" y="1988840"/>
            <a:ext cx="3384376" cy="3600400"/>
          </a:xfrm>
          <a:prstGeom prst="rect">
            <a:avLst/>
          </a:prstGeom>
          <a:noFill/>
          <a:ln>
            <a:noFill/>
          </a:ln>
        </p:spPr>
      </p:pic>
    </p:spTree>
    <p:extLst>
      <p:ext uri="{BB962C8B-B14F-4D97-AF65-F5344CB8AC3E}">
        <p14:creationId xmlns:p14="http://schemas.microsoft.com/office/powerpoint/2010/main" val="647106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494498"/>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Напиши, сколько ты видишь пальцев </a:t>
            </a:r>
            <a:br>
              <a:rPr lang="ru-RU" sz="3200" dirty="0" smtClean="0"/>
            </a:br>
            <a:r>
              <a:rPr lang="ru-RU" sz="3200" dirty="0" smtClean="0"/>
              <a:t>в одном столбике. </a:t>
            </a:r>
            <a:endParaRPr lang="ru-RU" sz="3200" dirty="0"/>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4" y="1214423"/>
            <a:ext cx="7038200" cy="4230802"/>
          </a:xfrm>
        </p:spPr>
      </p:pic>
    </p:spTree>
    <p:extLst>
      <p:ext uri="{BB962C8B-B14F-4D97-AF65-F5344CB8AC3E}">
        <p14:creationId xmlns:p14="http://schemas.microsoft.com/office/powerpoint/2010/main" val="35834402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Напиши</a:t>
            </a:r>
            <a:r>
              <a:rPr lang="ru-RU" sz="3200" dirty="0"/>
              <a:t>, сколько синих </a:t>
            </a:r>
            <a:r>
              <a:rPr lang="ru-RU" sz="3200" dirty="0" smtClean="0"/>
              <a:t>кругов </a:t>
            </a:r>
            <a:r>
              <a:rPr lang="ru-RU" sz="3200" dirty="0"/>
              <a:t>содержится </a:t>
            </a:r>
            <a:r>
              <a:rPr lang="ru-RU" sz="3200" dirty="0" smtClean="0"/>
              <a:t/>
            </a:r>
            <a:br>
              <a:rPr lang="ru-RU" sz="3200" dirty="0" smtClean="0"/>
            </a:br>
            <a:r>
              <a:rPr lang="ru-RU" sz="3200" dirty="0" smtClean="0"/>
              <a:t>в </a:t>
            </a:r>
            <a:r>
              <a:rPr lang="ru-RU" sz="3200" dirty="0"/>
              <a:t>большой пирамиде. </a:t>
            </a:r>
            <a:br>
              <a:rPr lang="ru-RU" sz="3200" dirty="0"/>
            </a:br>
            <a:r>
              <a:rPr lang="ru-RU" sz="3200" dirty="0"/>
              <a:t> </a:t>
            </a:r>
            <a:r>
              <a:rPr lang="ru-RU" sz="3200" dirty="0" smtClean="0"/>
              <a:t/>
            </a:r>
            <a:br>
              <a:rPr lang="ru-RU" sz="3200" dirty="0" smtClean="0"/>
            </a:br>
            <a:r>
              <a:rPr lang="ru-RU" sz="3200" dirty="0" smtClean="0"/>
              <a:t>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4" name="Рисунок 3" descr="http://www.rebus-metod.net/images/Znat_13.png"/>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230049"/>
            <a:ext cx="3619500" cy="4230802"/>
          </a:xfrm>
          <a:prstGeom prst="rect">
            <a:avLst/>
          </a:prstGeom>
          <a:noFill/>
          <a:ln>
            <a:noFill/>
          </a:ln>
        </p:spPr>
      </p:pic>
    </p:spTree>
    <p:extLst>
      <p:ext uri="{BB962C8B-B14F-4D97-AF65-F5344CB8AC3E}">
        <p14:creationId xmlns:p14="http://schemas.microsoft.com/office/powerpoint/2010/main" val="40532150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С помощью игры «Пирамида-10» </a:t>
            </a:r>
            <a:br>
              <a:rPr lang="ru-RU" sz="3200" dirty="0" smtClean="0"/>
            </a:br>
            <a:r>
              <a:rPr lang="ru-RU" sz="3200" dirty="0" smtClean="0"/>
              <a:t>дети закрепляют навыки счета.</a:t>
            </a:r>
            <a:r>
              <a:rPr lang="ru-RU" sz="3200" dirty="0"/>
              <a:t> </a:t>
            </a:r>
            <a:r>
              <a:rPr lang="ru-RU" sz="3200" dirty="0" smtClean="0"/>
              <a:t/>
            </a:r>
            <a:br>
              <a:rPr lang="ru-RU" sz="3200" dirty="0" smtClean="0"/>
            </a:br>
            <a:r>
              <a:rPr lang="ru-RU" sz="3200" dirty="0" smtClean="0"/>
              <a:t>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4" name="Рисунок 3" descr="http://www.rebus-metod.net/images/Kartocki_Piramida-10.png"/>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214422"/>
            <a:ext cx="6408712" cy="4230802"/>
          </a:xfrm>
          <a:prstGeom prst="rect">
            <a:avLst/>
          </a:prstGeom>
          <a:noFill/>
          <a:ln>
            <a:noFill/>
          </a:ln>
        </p:spPr>
      </p:pic>
    </p:spTree>
    <p:extLst>
      <p:ext uri="{BB962C8B-B14F-4D97-AF65-F5344CB8AC3E}">
        <p14:creationId xmlns:p14="http://schemas.microsoft.com/office/powerpoint/2010/main" val="1101098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pPr algn="l"/>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Задания:</a:t>
            </a:r>
            <a:br>
              <a:rPr lang="ru-RU" sz="3200" dirty="0" smtClean="0"/>
            </a:br>
            <a:r>
              <a:rPr lang="ru-RU" sz="3200" dirty="0" smtClean="0"/>
              <a:t>а</a:t>
            </a:r>
            <a:r>
              <a:rPr lang="ru-RU" sz="3200" dirty="0"/>
              <a:t>) из всех пирамидок найти те, в которых есть </a:t>
            </a:r>
            <a:r>
              <a:rPr lang="ru-RU" sz="3200" dirty="0" smtClean="0"/>
              <a:t>один синий </a:t>
            </a:r>
            <a:r>
              <a:rPr lang="ru-RU" sz="3200" dirty="0"/>
              <a:t>или </a:t>
            </a:r>
            <a:r>
              <a:rPr lang="ru-RU" sz="3200" dirty="0" smtClean="0"/>
              <a:t>один красный круг; </a:t>
            </a:r>
            <a:br>
              <a:rPr lang="ru-RU" sz="3200" dirty="0" smtClean="0"/>
            </a:br>
            <a:r>
              <a:rPr lang="ru-RU" sz="3200" dirty="0" smtClean="0"/>
              <a:t>далее </a:t>
            </a:r>
            <a:r>
              <a:rPr lang="ru-RU" sz="3200" dirty="0"/>
              <a:t>так же </a:t>
            </a:r>
            <a:r>
              <a:rPr lang="ru-RU" sz="3200" dirty="0" smtClean="0"/>
              <a:t>два, </a:t>
            </a:r>
            <a:r>
              <a:rPr lang="ru-RU" sz="3200" dirty="0"/>
              <a:t>три, четыре, пять</a:t>
            </a:r>
            <a:r>
              <a:rPr lang="ru-RU" sz="3200" dirty="0" smtClean="0"/>
              <a:t>...</a:t>
            </a:r>
            <a:br>
              <a:rPr lang="ru-RU" sz="3200" dirty="0" smtClean="0"/>
            </a:br>
            <a:r>
              <a:rPr lang="ru-RU" sz="3200" dirty="0"/>
              <a:t>б) из множества всех пирамидок найти те, в которых есть шесть синих  или шесть красных кругов; </a:t>
            </a:r>
            <a:br>
              <a:rPr lang="ru-RU" sz="3200" dirty="0"/>
            </a:br>
            <a:r>
              <a:rPr lang="ru-RU" sz="3200" dirty="0"/>
              <a:t>далее так же семь, восемь, девять... (ребенок должен прийти к выводу, что искать удобнее, например, не восьмерки, а двойки);</a:t>
            </a:r>
            <a:br>
              <a:rPr lang="ru-RU" sz="3200" dirty="0"/>
            </a:br>
            <a:r>
              <a:rPr lang="ru-RU" sz="3200" dirty="0"/>
              <a:t/>
            </a:r>
            <a:br>
              <a:rPr lang="ru-RU" sz="3200" dirty="0"/>
            </a:br>
            <a:r>
              <a:rPr lang="ru-RU" sz="3200" dirty="0"/>
              <a:t/>
            </a:r>
            <a:br>
              <a:rPr lang="ru-RU" sz="3200" dirty="0"/>
            </a:br>
            <a:r>
              <a:rPr lang="ru-RU" sz="3200" dirty="0" smtClean="0"/>
              <a:t/>
            </a:r>
            <a:br>
              <a:rPr lang="ru-RU" sz="3200" dirty="0" smtClean="0"/>
            </a:br>
            <a:r>
              <a:rPr lang="ru-RU" sz="3200" dirty="0" smtClean="0"/>
              <a:t>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spTree>
    <p:extLst>
      <p:ext uri="{BB962C8B-B14F-4D97-AF65-F5344CB8AC3E}">
        <p14:creationId xmlns:p14="http://schemas.microsoft.com/office/powerpoint/2010/main" val="21752125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4754" y="1268760"/>
            <a:ext cx="5544616" cy="5386090"/>
          </a:xfrm>
          <a:prstGeom prst="rect">
            <a:avLst/>
          </a:prstGeom>
        </p:spPr>
        <p:txBody>
          <a:bodyPr wrap="square">
            <a:spAutoFit/>
          </a:bodyPr>
          <a:lstStyle/>
          <a:p>
            <a:pPr algn="ctr">
              <a:defRPr/>
            </a:pPr>
            <a:r>
              <a:rPr lang="ru-RU" sz="4400" dirty="0" err="1" smtClean="0">
                <a:ln>
                  <a:solidFill>
                    <a:srgbClr val="00B0F0"/>
                  </a:solidFill>
                </a:ln>
                <a:solidFill>
                  <a:schemeClr val="accent5">
                    <a:lumMod val="75000"/>
                  </a:schemeClr>
                </a:solidFill>
              </a:rPr>
              <a:t>Штернберг</a:t>
            </a:r>
            <a:endParaRPr lang="ru-RU" sz="4400"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ru-RU" sz="4400" dirty="0" smtClean="0">
                <a:ln>
                  <a:solidFill>
                    <a:srgbClr val="00B0F0"/>
                  </a:solidFill>
                </a:ln>
                <a:solidFill>
                  <a:schemeClr val="accent5">
                    <a:lumMod val="75000"/>
                  </a:schemeClr>
                </a:solidFill>
              </a:rPr>
              <a:t>Лев Владимирович</a:t>
            </a:r>
          </a:p>
          <a:p>
            <a:pPr algn="ctr">
              <a:defRPr/>
            </a:pPr>
            <a:r>
              <a:rPr lang="ru-RU" sz="3200" dirty="0">
                <a:ln>
                  <a:solidFill>
                    <a:srgbClr val="00B0F0"/>
                  </a:solidFill>
                </a:ln>
              </a:rPr>
              <a:t>н</a:t>
            </a:r>
            <a:r>
              <a:rPr lang="ru-RU" sz="3200" dirty="0" smtClean="0">
                <a:ln>
                  <a:solidFill>
                    <a:srgbClr val="00B0F0"/>
                  </a:solidFill>
                </a:ln>
              </a:rPr>
              <a:t>аш современник, педагог, автор уникальных технологий по обучению счету детей от четырех лет «Знать как свои 10 пальцев» и обучению чтению «Ребус-метод» </a:t>
            </a:r>
          </a:p>
          <a:p>
            <a:pPr algn="ctr">
              <a:defRPr/>
            </a:pPr>
            <a:endParaRPr lang="ru-RU" sz="3200" dirty="0">
              <a:ln>
                <a:solidFill>
                  <a:srgbClr val="00B0F0"/>
                </a:solidFill>
              </a:ln>
            </a:endParaRPr>
          </a:p>
          <a:p>
            <a:pPr algn="ctr">
              <a:defRPr/>
            </a:pPr>
            <a:r>
              <a:rPr lang="en-US" sz="3200" dirty="0" smtClean="0">
                <a:ln>
                  <a:solidFill>
                    <a:srgbClr val="00B0F0"/>
                  </a:solidFill>
                </a:ln>
              </a:rPr>
              <a:t>http</a:t>
            </a:r>
            <a:r>
              <a:rPr lang="en-US" sz="3200" dirty="0">
                <a:ln>
                  <a:solidFill>
                    <a:srgbClr val="00B0F0"/>
                  </a:solidFill>
                </a:ln>
              </a:rPr>
              <a:t>://www.rebus-metod.net/</a:t>
            </a:r>
            <a:endParaRPr lang="ru-RU" sz="4400" dirty="0"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7" name="Рисунок 6"/>
          <p:cNvPicPr>
            <a:picLocks noChangeAspect="1"/>
          </p:cNvPicPr>
          <p:nvPr/>
        </p:nvPicPr>
        <p:blipFill>
          <a:blip r:embed="rId2"/>
          <a:stretch>
            <a:fillRect/>
          </a:stretch>
        </p:blipFill>
        <p:spPr>
          <a:xfrm>
            <a:off x="5724128" y="1124744"/>
            <a:ext cx="2796611" cy="3870253"/>
          </a:xfrm>
          <a:prstGeom prst="rect">
            <a:avLst/>
          </a:prstGeom>
        </p:spPr>
      </p:pic>
    </p:spTree>
    <p:extLst>
      <p:ext uri="{BB962C8B-B14F-4D97-AF65-F5344CB8AC3E}">
        <p14:creationId xmlns:p14="http://schemas.microsoft.com/office/powerpoint/2010/main" val="32779065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в</a:t>
            </a:r>
            <a:r>
              <a:rPr lang="ru-RU" sz="3200" dirty="0"/>
              <a:t>) из нескольких карточек собрать, например, одиннадцать </a:t>
            </a:r>
            <a:r>
              <a:rPr lang="ru-RU" sz="3200" dirty="0" smtClean="0"/>
              <a:t>кругов </a:t>
            </a:r>
            <a:r>
              <a:rPr lang="ru-RU" sz="3200" dirty="0"/>
              <a:t>одинакового цвета</a:t>
            </a:r>
            <a:r>
              <a:rPr lang="ru-RU" sz="3200" dirty="0" smtClean="0"/>
              <a:t>.</a:t>
            </a:r>
            <a:r>
              <a:rPr lang="ru-RU" sz="3200" dirty="0"/>
              <a:t> </a:t>
            </a:r>
            <a:r>
              <a:rPr lang="ru-RU" sz="3200" dirty="0" smtClean="0"/>
              <a:t/>
            </a:r>
            <a:br>
              <a:rPr lang="ru-RU" sz="3200" dirty="0" smtClean="0"/>
            </a:br>
            <a:r>
              <a:rPr lang="ru-RU" sz="3200" dirty="0" smtClean="0"/>
              <a:t> </a:t>
            </a:r>
            <a:endParaRPr lang="ru-RU" sz="3200" dirty="0"/>
          </a:p>
        </p:txBody>
      </p:sp>
      <p:pic>
        <p:nvPicPr>
          <p:cNvPr id="5" name="Объект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12353" y="1268760"/>
            <a:ext cx="5376333" cy="4032250"/>
          </a:xfrm>
        </p:spPr>
      </p:pic>
    </p:spTree>
    <p:extLst>
      <p:ext uri="{BB962C8B-B14F-4D97-AF65-F5344CB8AC3E}">
        <p14:creationId xmlns:p14="http://schemas.microsoft.com/office/powerpoint/2010/main" val="3662769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Комплект </a:t>
            </a:r>
            <a:r>
              <a:rPr lang="ru-RU" sz="3200" dirty="0"/>
              <a:t>карточек позволяет проводить </a:t>
            </a:r>
            <a:r>
              <a:rPr lang="ru-RU" sz="3200" dirty="0" smtClean="0"/>
              <a:t/>
            </a:r>
            <a:br>
              <a:rPr lang="ru-RU" sz="3200" dirty="0" smtClean="0"/>
            </a:br>
            <a:r>
              <a:rPr lang="ru-RU" sz="3200" dirty="0" smtClean="0"/>
              <a:t>с детьми </a:t>
            </a:r>
            <a:r>
              <a:rPr lang="ru-RU" sz="3200" dirty="0"/>
              <a:t>множество комбинаторных игр </a:t>
            </a:r>
            <a:r>
              <a:rPr lang="ru-RU" sz="3200" dirty="0" smtClean="0"/>
              <a:t>соревновательного характера различного </a:t>
            </a:r>
            <a:r>
              <a:rPr lang="ru-RU" sz="3200" dirty="0"/>
              <a:t>уровня </a:t>
            </a:r>
            <a:r>
              <a:rPr lang="ru-RU" sz="3200" dirty="0" smtClean="0"/>
              <a:t>сложности «Кто найдет больше карточек?», «Кто быстрее?»... </a:t>
            </a:r>
            <a:br>
              <a:rPr lang="ru-RU" sz="3200" dirty="0" smtClean="0"/>
            </a:br>
            <a:r>
              <a:rPr lang="ru-RU" sz="3200" dirty="0" smtClean="0"/>
              <a:t>Данные игры развивают способность ребенка одним </a:t>
            </a:r>
            <a:r>
              <a:rPr lang="ru-RU" sz="3200" dirty="0"/>
              <a:t>взглядом охватывать сразу большое количество элементов на большой площади. Этот навык положительно сказывается </a:t>
            </a:r>
            <a:r>
              <a:rPr lang="ru-RU" sz="3200" dirty="0" smtClean="0"/>
              <a:t/>
            </a:r>
            <a:br>
              <a:rPr lang="ru-RU" sz="3200" dirty="0" smtClean="0"/>
            </a:br>
            <a:r>
              <a:rPr lang="ru-RU" sz="3200" dirty="0" smtClean="0"/>
              <a:t>на </a:t>
            </a:r>
            <a:r>
              <a:rPr lang="ru-RU" sz="3200" dirty="0"/>
              <a:t>скорости чтения. </a:t>
            </a:r>
            <a:br>
              <a:rPr lang="ru-RU" sz="3200" dirty="0"/>
            </a:b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spTree>
    <p:extLst>
      <p:ext uri="{BB962C8B-B14F-4D97-AF65-F5344CB8AC3E}">
        <p14:creationId xmlns:p14="http://schemas.microsoft.com/office/powerpoint/2010/main" val="3872889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b="1" dirty="0" smtClean="0"/>
              <a:t>Лестница-20</a:t>
            </a:r>
            <a:r>
              <a:rPr lang="ru-RU" sz="3200" dirty="0" smtClean="0"/>
              <a:t> </a:t>
            </a:r>
            <a:r>
              <a:rPr lang="ru-RU" sz="3200" dirty="0"/>
              <a:t>является удобной моделью, </a:t>
            </a:r>
            <a:r>
              <a:rPr lang="ru-RU" sz="3200" dirty="0" smtClean="0"/>
              <a:t/>
            </a:r>
            <a:br>
              <a:rPr lang="ru-RU" sz="3200" dirty="0" smtClean="0"/>
            </a:br>
            <a:r>
              <a:rPr lang="ru-RU" sz="3200" dirty="0" smtClean="0"/>
              <a:t>по </a:t>
            </a:r>
            <a:r>
              <a:rPr lang="ru-RU" sz="3200" dirty="0"/>
              <a:t>которой </a:t>
            </a:r>
            <a:r>
              <a:rPr lang="ru-RU" sz="3200" dirty="0" smtClean="0"/>
              <a:t>ребенок может </a:t>
            </a:r>
            <a:r>
              <a:rPr lang="ru-RU" sz="3200" dirty="0"/>
              <a:t>пройти </a:t>
            </a:r>
            <a:r>
              <a:rPr lang="ru-RU" sz="3200" dirty="0" smtClean="0"/>
              <a:t>пальчиками </a:t>
            </a:r>
            <a:r>
              <a:rPr lang="ru-RU" sz="3200" dirty="0"/>
              <a:t>и при этом последовательно называть числа. </a:t>
            </a:r>
            <a:r>
              <a:rPr lang="ru-RU" sz="3200" dirty="0" smtClean="0"/>
              <a:t/>
            </a:r>
            <a:br>
              <a:rPr lang="ru-RU" sz="3200" dirty="0" smtClean="0"/>
            </a:br>
            <a:r>
              <a:rPr lang="ru-RU" sz="3200" dirty="0"/>
              <a:t/>
            </a:r>
            <a:br>
              <a:rPr lang="ru-RU" sz="3200" dirty="0"/>
            </a:br>
            <a:r>
              <a:rPr lang="ru-RU" sz="3200" dirty="0" smtClean="0"/>
              <a:t>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4" name="Рисунок 3" descr="http://www.rebus-metod.net/images/Znat_09.png"/>
          <p:cNvPicPr/>
          <p:nvPr/>
        </p:nvPicPr>
        <p:blipFill>
          <a:blip r:embed="rId2">
            <a:extLst>
              <a:ext uri="{28A0092B-C50C-407E-A947-70E740481C1C}">
                <a14:useLocalDpi xmlns:a14="http://schemas.microsoft.com/office/drawing/2010/main" val="0"/>
              </a:ext>
            </a:extLst>
          </a:blip>
          <a:srcRect/>
          <a:stretch>
            <a:fillRect/>
          </a:stretch>
        </p:blipFill>
        <p:spPr bwMode="auto">
          <a:xfrm>
            <a:off x="1643032" y="1214423"/>
            <a:ext cx="5514975" cy="3294698"/>
          </a:xfrm>
          <a:prstGeom prst="rect">
            <a:avLst/>
          </a:prstGeom>
          <a:noFill/>
          <a:ln>
            <a:noFill/>
          </a:ln>
        </p:spPr>
      </p:pic>
    </p:spTree>
    <p:extLst>
      <p:ext uri="{BB962C8B-B14F-4D97-AF65-F5344CB8AC3E}">
        <p14:creationId xmlns:p14="http://schemas.microsoft.com/office/powerpoint/2010/main" val="18813842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b="1" dirty="0" smtClean="0"/>
              <a:t>Лестница-100</a:t>
            </a:r>
            <a:r>
              <a:rPr lang="ru-RU" sz="3200" dirty="0"/>
              <a:t> </a:t>
            </a:r>
            <a:r>
              <a:rPr lang="ru-RU" sz="3200" dirty="0" smtClean="0"/>
              <a:t>очень удобное пособие в тренировке счета в пределах 100.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4" name="Рисунок 3" descr="http://www.rebus-metod.net/images/Znat_11.png"/>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214422"/>
            <a:ext cx="3600400" cy="4202599"/>
          </a:xfrm>
          <a:prstGeom prst="rect">
            <a:avLst/>
          </a:prstGeom>
          <a:noFill/>
          <a:ln>
            <a:noFill/>
          </a:ln>
        </p:spPr>
      </p:pic>
    </p:spTree>
    <p:extLst>
      <p:ext uri="{BB962C8B-B14F-4D97-AF65-F5344CB8AC3E}">
        <p14:creationId xmlns:p14="http://schemas.microsoft.com/office/powerpoint/2010/main" val="13680813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Лестница </a:t>
            </a:r>
            <a:r>
              <a:rPr lang="ru-RU" sz="3200" dirty="0"/>
              <a:t>позволяет производить сложение и вычитание через элементарный пересчет ступенек вверх или вниз от заданной ступеньки на заданное число шагов. Можно также использовать прием "лифт" и двигаться сквозь этажи целыми десятками. </a:t>
            </a:r>
            <a:br>
              <a:rPr lang="ru-RU" sz="3200" dirty="0"/>
            </a:br>
            <a:r>
              <a:rPr lang="ru-RU" sz="3200" dirty="0"/>
              <a:t> </a:t>
            </a:r>
            <a:r>
              <a:rPr lang="ru-RU" sz="3200" dirty="0" smtClean="0"/>
              <a:t/>
            </a:r>
            <a:br>
              <a:rPr lang="ru-RU" sz="3200" dirty="0" smtClean="0"/>
            </a:br>
            <a:r>
              <a:rPr lang="ru-RU" sz="3200" dirty="0" smtClean="0"/>
              <a:t>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spTree>
    <p:extLst>
      <p:ext uri="{BB962C8B-B14F-4D97-AF65-F5344CB8AC3E}">
        <p14:creationId xmlns:p14="http://schemas.microsoft.com/office/powerpoint/2010/main" val="31239440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D:\материалы к урокам\Я УЧУСЬ\ШАБЛОН ДЛЯ ПРЕЗЕНТАЦИИ\готовые шаблоны\Шаблон Школьная страна\Девочка для триггера.png"/>
          <p:cNvPicPr>
            <a:picLocks noChangeAspect="1" noChangeArrowheads="1"/>
          </p:cNvPicPr>
          <p:nvPr/>
        </p:nvPicPr>
        <p:blipFill>
          <a:blip r:embed="rId2" cstate="print"/>
          <a:srcRect/>
          <a:stretch>
            <a:fillRect/>
          </a:stretch>
        </p:blipFill>
        <p:spPr bwMode="auto">
          <a:xfrm>
            <a:off x="7143768" y="5143512"/>
            <a:ext cx="1928826" cy="1571612"/>
          </a:xfrm>
          <a:prstGeom prst="rect">
            <a:avLst/>
          </a:prstGeom>
          <a:noFill/>
        </p:spPr>
      </p:pic>
      <p:sp>
        <p:nvSpPr>
          <p:cNvPr id="2" name="Прямоугольник 1"/>
          <p:cNvSpPr/>
          <p:nvPr/>
        </p:nvSpPr>
        <p:spPr>
          <a:xfrm>
            <a:off x="395536" y="1142984"/>
            <a:ext cx="8136904" cy="3970318"/>
          </a:xfrm>
          <a:prstGeom prst="rect">
            <a:avLst/>
          </a:prstGeom>
        </p:spPr>
        <p:txBody>
          <a:bodyPr wrap="square">
            <a:spAutoFit/>
          </a:bodyPr>
          <a:lstStyle/>
          <a:p>
            <a:pPr algn="ctr">
              <a:defRPr/>
            </a:pPr>
            <a:endParaRPr lang="en-US" dirty="0" smtClean="0">
              <a:solidFill>
                <a:prstClr val="black"/>
              </a:solidFill>
              <a:latin typeface="Times New Roman" pitchFamily="18" charset="0"/>
              <a:cs typeface="Times New Roman" pitchFamily="18" charset="0"/>
            </a:endParaRPr>
          </a:p>
          <a:p>
            <a:pPr algn="ctr">
              <a:defRPr/>
            </a:pPr>
            <a:endParaRPr lang="en-US" dirty="0">
              <a:solidFill>
                <a:prstClr val="black"/>
              </a:solidFill>
              <a:latin typeface="Times New Roman" pitchFamily="18" charset="0"/>
              <a:cs typeface="Times New Roman" pitchFamily="18" charset="0"/>
            </a:endParaRPr>
          </a:p>
          <a:p>
            <a:pPr algn="ctr">
              <a:defRPr/>
            </a:pPr>
            <a:endParaRPr lang="en-US" dirty="0" smtClean="0">
              <a:solidFill>
                <a:prstClr val="black"/>
              </a:solidFill>
              <a:latin typeface="Times New Roman" pitchFamily="18" charset="0"/>
              <a:cs typeface="Times New Roman" pitchFamily="18" charset="0"/>
            </a:endParaRPr>
          </a:p>
          <a:p>
            <a:pPr algn="ctr">
              <a:defRPr/>
            </a:pPr>
            <a:r>
              <a:rPr lang="ru-RU" sz="4400" dirty="0" smtClean="0">
                <a:solidFill>
                  <a:schemeClr val="tx2">
                    <a:lumMod val="60000"/>
                    <a:lumOff val="40000"/>
                  </a:schemeClr>
                </a:solidFill>
                <a:latin typeface="Arial Black" panose="020B0A04020102020204" pitchFamily="34" charset="0"/>
                <a:cs typeface="Times New Roman" pitchFamily="18" charset="0"/>
              </a:rPr>
              <a:t>Спасибо за внимание</a:t>
            </a:r>
          </a:p>
          <a:p>
            <a:pPr algn="ctr">
              <a:defRPr/>
            </a:pPr>
            <a:endParaRPr lang="ru-RU" dirty="0">
              <a:solidFill>
                <a:prstClr val="black"/>
              </a:solidFill>
              <a:latin typeface="Times New Roman" pitchFamily="18" charset="0"/>
              <a:cs typeface="Times New Roman" pitchFamily="18" charset="0"/>
            </a:endParaRPr>
          </a:p>
          <a:p>
            <a:pPr algn="ctr">
              <a:defRPr/>
            </a:pPr>
            <a:endParaRPr lang="en-US" dirty="0">
              <a:solidFill>
                <a:prstClr val="black"/>
              </a:solidFill>
              <a:latin typeface="Times New Roman" pitchFamily="18" charset="0"/>
              <a:cs typeface="Times New Roman" pitchFamily="18" charset="0"/>
            </a:endParaRPr>
          </a:p>
          <a:p>
            <a:pPr algn="ctr">
              <a:defRPr/>
            </a:pPr>
            <a:endParaRPr lang="en-US" dirty="0" smtClean="0">
              <a:solidFill>
                <a:prstClr val="black"/>
              </a:solidFill>
              <a:latin typeface="Times New Roman" pitchFamily="18" charset="0"/>
              <a:cs typeface="Times New Roman" pitchFamily="18" charset="0"/>
            </a:endParaRPr>
          </a:p>
          <a:p>
            <a:pPr algn="ctr">
              <a:defRPr/>
            </a:pPr>
            <a:r>
              <a:rPr lang="ru-RU" sz="2800" dirty="0" smtClean="0">
                <a:solidFill>
                  <a:srgbClr val="002060"/>
                </a:solidFill>
                <a:latin typeface="Segoe UI Semibold" panose="020B0702040204020203" pitchFamily="34" charset="0"/>
                <a:cs typeface="Segoe UI Semibold" panose="020B0702040204020203" pitchFamily="34" charset="0"/>
              </a:rPr>
              <a:t>В подготовке презентации использованы:</a:t>
            </a:r>
            <a:endParaRPr lang="en-US" sz="2800" dirty="0" smtClean="0">
              <a:solidFill>
                <a:srgbClr val="002060"/>
              </a:solidFill>
              <a:latin typeface="Segoe UI Semibold" panose="020B0702040204020203" pitchFamily="34" charset="0"/>
              <a:cs typeface="Segoe UI Semibold" panose="020B0702040204020203" pitchFamily="34" charset="0"/>
            </a:endParaRPr>
          </a:p>
          <a:p>
            <a:pPr algn="ctr">
              <a:defRPr/>
            </a:pPr>
            <a:endParaRPr lang="ru-RU" dirty="0" smtClean="0">
              <a:solidFill>
                <a:prstClr val="black"/>
              </a:solidFill>
              <a:latin typeface="Times New Roman" pitchFamily="18" charset="0"/>
              <a:cs typeface="Times New Roman" pitchFamily="18" charset="0"/>
            </a:endParaRPr>
          </a:p>
          <a:p>
            <a:pPr algn="just">
              <a:defRPr/>
            </a:pPr>
            <a:r>
              <a:rPr lang="ru-RU" b="1" dirty="0" smtClean="0">
                <a:solidFill>
                  <a:srgbClr val="7030A0"/>
                </a:solidFill>
                <a:cs typeface="Segoe UI Semilight" panose="020B0402040204020203" pitchFamily="34" charset="0"/>
              </a:rPr>
              <a:t>- шаблон презентации Бектургановой Екатерины Юрьевны </a:t>
            </a:r>
            <a:r>
              <a:rPr lang="en-US" dirty="0">
                <a:latin typeface="Monotype Corsiva" pitchFamily="66" charset="0"/>
                <a:hlinkClick r:id="rId3"/>
              </a:rPr>
              <a:t>http://pedsovet.su/</a:t>
            </a:r>
            <a:r>
              <a:rPr lang="ru-RU" dirty="0">
                <a:latin typeface="Monotype Corsiva" pitchFamily="66" charset="0"/>
              </a:rPr>
              <a:t> </a:t>
            </a:r>
          </a:p>
          <a:p>
            <a:pPr algn="just">
              <a:defRPr/>
            </a:pPr>
            <a:r>
              <a:rPr lang="ru-RU" b="1" dirty="0" smtClean="0">
                <a:solidFill>
                  <a:srgbClr val="7030A0"/>
                </a:solidFill>
                <a:cs typeface="Times New Roman" pitchFamily="18" charset="0"/>
              </a:rPr>
              <a:t>- материалы с сайта Льва Владимировича </a:t>
            </a:r>
            <a:r>
              <a:rPr lang="ru-RU" b="1" dirty="0" err="1" smtClean="0">
                <a:solidFill>
                  <a:srgbClr val="7030A0"/>
                </a:solidFill>
                <a:cs typeface="Times New Roman" pitchFamily="18" charset="0"/>
              </a:rPr>
              <a:t>Штернберг</a:t>
            </a:r>
            <a:r>
              <a:rPr lang="ru-RU" b="1" dirty="0" smtClean="0">
                <a:solidFill>
                  <a:srgbClr val="7030A0"/>
                </a:solidFill>
                <a:cs typeface="Times New Roman" pitchFamily="18" charset="0"/>
              </a:rPr>
              <a:t> </a:t>
            </a:r>
            <a:r>
              <a:rPr lang="en-US" dirty="0">
                <a:latin typeface="Monotype Corsiva" pitchFamily="66" charset="0"/>
                <a:hlinkClick r:id="rId4"/>
              </a:rPr>
              <a:t>http</a:t>
            </a:r>
            <a:r>
              <a:rPr lang="en-US" dirty="0" smtClean="0">
                <a:latin typeface="Monotype Corsiva" pitchFamily="66" charset="0"/>
                <a:hlinkClick r:id="rId4"/>
              </a:rPr>
              <a:t>://www</a:t>
            </a:r>
            <a:r>
              <a:rPr lang="ru-RU" dirty="0" smtClean="0">
                <a:latin typeface="Monotype Corsiva" pitchFamily="66" charset="0"/>
                <a:hlinkClick r:id="rId4"/>
              </a:rPr>
              <a:t>.</a:t>
            </a:r>
            <a:r>
              <a:rPr lang="en-US" dirty="0" smtClean="0">
                <a:latin typeface="Monotype Corsiva" pitchFamily="66" charset="0"/>
                <a:hlinkClick r:id="rId4"/>
              </a:rPr>
              <a:t>rebus-metod.net/</a:t>
            </a:r>
            <a:r>
              <a:rPr lang="ru-RU" dirty="0" smtClean="0">
                <a:latin typeface="Monotype Corsiva" pitchFamily="66" charset="0"/>
              </a:rPr>
              <a:t> </a:t>
            </a:r>
            <a:endParaRPr lang="ru-RU" dirty="0">
              <a:latin typeface="Monotype Corsiva" pitchFamily="66" charset="0"/>
            </a:endParaRPr>
          </a:p>
          <a:p>
            <a:pPr algn="just">
              <a:defRPr/>
            </a:pPr>
            <a:endParaRPr lang="ru-RU" dirty="0" smtClean="0">
              <a:solidFill>
                <a:prstClr val="black"/>
              </a:solidFill>
              <a:latin typeface="Times New Roman" pitchFamily="18" charset="0"/>
              <a:cs typeface="Times New Roman" pitchFamily="18" charset="0"/>
            </a:endParaRPr>
          </a:p>
        </p:txBody>
      </p:sp>
      <p:sp>
        <p:nvSpPr>
          <p:cNvPr id="3" name="Прямоугольник 3"/>
          <p:cNvSpPr>
            <a:spLocks noChangeArrowheads="1"/>
          </p:cNvSpPr>
          <p:nvPr/>
        </p:nvSpPr>
        <p:spPr bwMode="auto">
          <a:xfrm>
            <a:off x="1643042" y="6072206"/>
            <a:ext cx="5500726" cy="400110"/>
          </a:xfrm>
          <a:prstGeom prst="rect">
            <a:avLst/>
          </a:prstGeom>
          <a:noFill/>
          <a:ln w="9525">
            <a:noFill/>
            <a:miter lim="800000"/>
            <a:headEnd/>
            <a:tailEnd/>
          </a:ln>
        </p:spPr>
        <p:txBody>
          <a:bodyPr wrap="square">
            <a:spAutoFit/>
          </a:bodyPr>
          <a:lstStyle/>
          <a:p>
            <a:pPr algn="ctr"/>
            <a:r>
              <a:rPr lang="ru-RU" sz="2000" dirty="0" smtClean="0">
                <a:solidFill>
                  <a:schemeClr val="tx2">
                    <a:lumMod val="50000"/>
                  </a:schemeClr>
                </a:solidFill>
                <a:latin typeface="Monotype Corsiva" pitchFamily="66" charset="0"/>
              </a:rPr>
              <a:t>2016</a:t>
            </a:r>
          </a:p>
        </p:txBody>
      </p:sp>
      <p:pic>
        <p:nvPicPr>
          <p:cNvPr id="11" name="Picture 2" descr="D:\материалы к урокам\Я УЧУСЬ\ШАБЛОН ДЛЯ ПРЕЗЕНТАЦИИ\готовые шаблоны\Шаблон Школьная страна\мальчик для триггера.png"/>
          <p:cNvPicPr>
            <a:picLocks noChangeAspect="1" noChangeArrowheads="1"/>
          </p:cNvPicPr>
          <p:nvPr/>
        </p:nvPicPr>
        <p:blipFill>
          <a:blip r:embed="rId5" cstate="print"/>
          <a:srcRect/>
          <a:stretch>
            <a:fillRect/>
          </a:stretch>
        </p:blipFill>
        <p:spPr bwMode="auto">
          <a:xfrm>
            <a:off x="6405562" y="5143512"/>
            <a:ext cx="1714512" cy="171451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В своей работе </a:t>
            </a:r>
            <a:r>
              <a:rPr lang="ru-RU" sz="3200" dirty="0" err="1" smtClean="0"/>
              <a:t>Л.В.Штернберг</a:t>
            </a:r>
            <a:r>
              <a:rPr lang="ru-RU" sz="3200" dirty="0" smtClean="0"/>
              <a:t> использует очень интересную наглядную модель – древние шумерские цифры (прототип современных арабских цифр):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Количество углов в каждой фигуре символизирует ее числовое значение.</a:t>
            </a:r>
            <a:br>
              <a:rPr lang="ru-RU" sz="3200" dirty="0" smtClean="0"/>
            </a:b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764116" y="3717032"/>
            <a:ext cx="7272807" cy="1008112"/>
          </a:xfrm>
          <a:prstGeom prst="rect">
            <a:avLst/>
          </a:prstGeom>
          <a:solidFill>
            <a:srgbClr val="FFFFFF"/>
          </a:solidFill>
          <a:ln>
            <a:noFill/>
          </a:ln>
        </p:spPr>
      </p:pic>
    </p:spTree>
    <p:extLst>
      <p:ext uri="{BB962C8B-B14F-4D97-AF65-F5344CB8AC3E}">
        <p14:creationId xmlns:p14="http://schemas.microsoft.com/office/powerpoint/2010/main" val="7082226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По этому принципу разработал </a:t>
            </a:r>
            <a:br>
              <a:rPr lang="ru-RU" sz="3200" dirty="0" smtClean="0"/>
            </a:br>
            <a:r>
              <a:rPr lang="ru-RU" sz="3200" dirty="0" smtClean="0"/>
              <a:t>блок заданий на нахождение углов </a:t>
            </a:r>
            <a:br>
              <a:rPr lang="ru-RU" sz="3200" dirty="0" smtClean="0"/>
            </a:br>
            <a:r>
              <a:rPr lang="ru-RU" sz="3200" dirty="0" smtClean="0"/>
              <a:t>в геометрических фигурах:</a:t>
            </a:r>
            <a:br>
              <a:rPr lang="ru-RU" sz="3200" dirty="0" smtClean="0"/>
            </a:br>
            <a:r>
              <a:rPr lang="ru-RU" sz="3200" dirty="0" smtClean="0"/>
              <a:t>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Начерти фигуру по белым линиям, </a:t>
            </a:r>
            <a:r>
              <a:rPr lang="ru-RU" sz="3200" dirty="0" smtClean="0"/>
              <a:t>в каждом углу нарисуй </a:t>
            </a:r>
            <a:r>
              <a:rPr lang="ru-RU" sz="3200" dirty="0"/>
              <a:t>маленький </a:t>
            </a:r>
            <a:r>
              <a:rPr lang="ru-RU" sz="3200" dirty="0" smtClean="0"/>
              <a:t>круг, </a:t>
            </a:r>
            <a:r>
              <a:rPr lang="ru-RU" sz="3200" dirty="0"/>
              <a:t>сосчитай количество </a:t>
            </a:r>
            <a:r>
              <a:rPr lang="ru-RU" sz="3200" dirty="0" smtClean="0"/>
              <a:t>кругов и </a:t>
            </a:r>
            <a:r>
              <a:rPr lang="ru-RU" sz="3200" dirty="0"/>
              <a:t>напиши нужную цифру. </a:t>
            </a:r>
            <a:br>
              <a:rPr lang="ru-RU" sz="3200" dirty="0"/>
            </a:br>
            <a:r>
              <a:rPr lang="ru-RU" sz="3200" dirty="0" smtClean="0"/>
              <a:t/>
            </a:r>
            <a:br>
              <a:rPr lang="ru-RU" sz="3200" dirty="0" smtClean="0"/>
            </a:b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pic>
        <p:nvPicPr>
          <p:cNvPr id="5" name="Рисунок 4" descr="http://www.rebus-metod.net/images/Znat_05.png"/>
          <p:cNvPicPr/>
          <p:nvPr/>
        </p:nvPicPr>
        <p:blipFill>
          <a:blip r:embed="rId2">
            <a:extLst>
              <a:ext uri="{28A0092B-C50C-407E-A947-70E740481C1C}">
                <a14:useLocalDpi xmlns:a14="http://schemas.microsoft.com/office/drawing/2010/main" val="0"/>
              </a:ext>
            </a:extLst>
          </a:blip>
          <a:srcRect/>
          <a:stretch>
            <a:fillRect/>
          </a:stretch>
        </p:blipFill>
        <p:spPr bwMode="auto">
          <a:xfrm>
            <a:off x="2543145" y="2492896"/>
            <a:ext cx="3714750" cy="2562225"/>
          </a:xfrm>
          <a:prstGeom prst="rect">
            <a:avLst/>
          </a:prstGeom>
          <a:noFill/>
          <a:ln>
            <a:noFill/>
          </a:ln>
        </p:spPr>
      </p:pic>
    </p:spTree>
    <p:extLst>
      <p:ext uri="{BB962C8B-B14F-4D97-AF65-F5344CB8AC3E}">
        <p14:creationId xmlns:p14="http://schemas.microsoft.com/office/powerpoint/2010/main" val="38883326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pPr indent="457200" algn="just"/>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Для обучения счету Лев Владимирович предлагает использовать наглядные десятичные модели – это пальцы ребенка, десять цветных кругов в пирамиде, десять ступенек в десятиэтажной лестнице, десять десятичных пирамидок в одной сотенной пирамиде. </a:t>
            </a:r>
            <a:endParaRPr lang="ru-RU" sz="3200" dirty="0"/>
          </a:p>
        </p:txBody>
      </p:sp>
      <p:sp>
        <p:nvSpPr>
          <p:cNvPr id="3" name="Содержимое 2"/>
          <p:cNvSpPr>
            <a:spLocks noGrp="1"/>
          </p:cNvSpPr>
          <p:nvPr>
            <p:ph idx="1"/>
          </p:nvPr>
        </p:nvSpPr>
        <p:spPr>
          <a:xfrm>
            <a:off x="285720" y="6858000"/>
            <a:ext cx="8229600" cy="387424"/>
          </a:xfrm>
        </p:spPr>
        <p:txBody>
          <a:bodyPr>
            <a:normAutofit fontScale="70000" lnSpcReduction="20000"/>
          </a:bodyPr>
          <a:lstStyle/>
          <a:p>
            <a:pPr marL="0" indent="0">
              <a:buNone/>
            </a:pPr>
            <a:endParaRPr lang="ru-RU" dirty="0" smtClean="0"/>
          </a:p>
        </p:txBody>
      </p:sp>
    </p:spTree>
    <p:extLst>
      <p:ext uri="{BB962C8B-B14F-4D97-AF65-F5344CB8AC3E}">
        <p14:creationId xmlns:p14="http://schemas.microsoft.com/office/powerpoint/2010/main" val="9732790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980728"/>
            <a:ext cx="8335808" cy="1872207"/>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2800" dirty="0" smtClean="0"/>
              <a:t>Самая простая возможность к элементарному пересчитыванию это пальцы ребенка.</a:t>
            </a: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a:t/>
            </a:r>
            <a:br>
              <a:rPr lang="ru-RU" sz="3200" dirty="0"/>
            </a:br>
            <a:r>
              <a:rPr lang="ru-RU" sz="3200" dirty="0" smtClean="0"/>
              <a:t> Но </a:t>
            </a:r>
            <a:r>
              <a:rPr lang="ru-RU" sz="2800" dirty="0" smtClean="0"/>
              <a:t>счет </a:t>
            </a:r>
            <a:r>
              <a:rPr lang="ru-RU" sz="2800" dirty="0"/>
              <a:t>на пальцах обычно приучает ребенка ТОЛЬКО к последовательному пересчитыванию, </a:t>
            </a:r>
            <a:r>
              <a:rPr lang="ru-RU" sz="2800" dirty="0" smtClean="0"/>
              <a:t/>
            </a:r>
            <a:br>
              <a:rPr lang="ru-RU" sz="2800" dirty="0" smtClean="0"/>
            </a:br>
            <a:r>
              <a:rPr lang="ru-RU" sz="2800" dirty="0" smtClean="0"/>
              <a:t>и </a:t>
            </a:r>
            <a:r>
              <a:rPr lang="ru-RU" sz="2800" dirty="0"/>
              <a:t>ребенок таким образом получает НЕВЕРНОЕ представление о количестве. Очень важно, чтобы малыш учился считать пальчики, показанные не последовательно один за другим, а </a:t>
            </a:r>
            <a:r>
              <a:rPr lang="ru-RU" sz="2800" dirty="0" smtClean="0"/>
              <a:t>вразброс.</a:t>
            </a:r>
            <a:br>
              <a:rPr lang="ru-RU" sz="2800" dirty="0" smtClean="0"/>
            </a:br>
            <a:r>
              <a:rPr lang="ru-RU" sz="2800" dirty="0"/>
              <a:t/>
            </a:r>
            <a:br>
              <a:rPr lang="ru-RU" sz="2800" dirty="0"/>
            </a:br>
            <a:endParaRPr lang="ru-RU" sz="2800" dirty="0"/>
          </a:p>
        </p:txBody>
      </p:sp>
      <p:sp>
        <p:nvSpPr>
          <p:cNvPr id="3" name="Содержимое 2"/>
          <p:cNvSpPr>
            <a:spLocks noGrp="1"/>
          </p:cNvSpPr>
          <p:nvPr>
            <p:ph idx="1"/>
          </p:nvPr>
        </p:nvSpPr>
        <p:spPr>
          <a:xfrm>
            <a:off x="-252536" y="5000612"/>
            <a:ext cx="8767856" cy="1185882"/>
          </a:xfrm>
        </p:spPr>
        <p:txBody>
          <a:bodyPr>
            <a:normAutofit/>
          </a:bodyPr>
          <a:lstStyle/>
          <a:p>
            <a:pPr marL="0" indent="0">
              <a:buNone/>
            </a:pPr>
            <a:endParaRPr lang="ru-RU" dirty="0" smtClean="0"/>
          </a:p>
          <a:p>
            <a:pPr marL="0" indent="0">
              <a:buNone/>
            </a:pPr>
            <a:endParaRPr lang="ru-RU" dirty="0" smtClean="0"/>
          </a:p>
          <a:p>
            <a:pPr marL="0" indent="0">
              <a:buNone/>
            </a:pP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2986" y="2060848"/>
            <a:ext cx="2708860" cy="1952746"/>
          </a:xfrm>
          <a:prstGeom prst="rect">
            <a:avLst/>
          </a:prstGeom>
        </p:spPr>
      </p:pic>
    </p:spTree>
    <p:extLst>
      <p:ext uri="{BB962C8B-B14F-4D97-AF65-F5344CB8AC3E}">
        <p14:creationId xmlns:p14="http://schemas.microsoft.com/office/powerpoint/2010/main" val="13800273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196752"/>
            <a:ext cx="8229600" cy="1160670"/>
          </a:xfrm>
        </p:spPr>
        <p:txBody>
          <a:bodyPr>
            <a:noAutofit/>
          </a:bodyPr>
          <a:lstStyle/>
          <a:p>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Малыш с гордостью поднимает растопыренную ладошку и демонстрирует: «Мне пять лет!»  </a:t>
            </a:r>
            <a:br>
              <a:rPr lang="ru-RU" sz="3200" dirty="0" smtClean="0"/>
            </a:br>
            <a:r>
              <a:rPr lang="ru-RU" sz="3200" dirty="0" smtClean="0"/>
              <a:t/>
            </a:r>
            <a:br>
              <a:rPr lang="ru-RU" sz="3200" dirty="0" smtClean="0"/>
            </a:br>
            <a:r>
              <a:rPr lang="ru-RU" sz="3200" dirty="0" smtClean="0"/>
              <a:t>Но если показать ему </a:t>
            </a:r>
            <a:r>
              <a:rPr lang="ru-RU" sz="3200" dirty="0"/>
              <a:t>пять пальцев в другом </a:t>
            </a:r>
            <a:r>
              <a:rPr lang="ru-RU" sz="3200" dirty="0" smtClean="0"/>
              <a:t>сочетании  </a:t>
            </a:r>
            <a:r>
              <a:rPr lang="ru-RU" sz="3200" dirty="0"/>
              <a:t>и </a:t>
            </a:r>
            <a:r>
              <a:rPr lang="ru-RU" sz="3200" dirty="0" smtClean="0"/>
              <a:t>переспросить: «Пять?», </a:t>
            </a:r>
            <a:br>
              <a:rPr lang="ru-RU" sz="3200" dirty="0" smtClean="0"/>
            </a:br>
            <a:r>
              <a:rPr lang="ru-RU" sz="3200" dirty="0" smtClean="0"/>
              <a:t/>
            </a:r>
            <a:br>
              <a:rPr lang="ru-RU" sz="3200" dirty="0" smtClean="0"/>
            </a:br>
            <a:r>
              <a:rPr lang="ru-RU" sz="3200" dirty="0"/>
              <a:t/>
            </a:r>
            <a:br>
              <a:rPr lang="ru-RU" sz="3200" dirty="0"/>
            </a:br>
            <a:r>
              <a:rPr lang="ru-RU" sz="3200" dirty="0" smtClean="0"/>
              <a:t>ребенок будет пересчитывать пальцы до тех пор, пока не запомнит, что 3 и 2 это 5 .  </a:t>
            </a:r>
            <a:br>
              <a:rPr lang="ru-RU" sz="3200" dirty="0" smtClean="0"/>
            </a:br>
            <a:r>
              <a:rPr lang="ru-RU" sz="3200" dirty="0" smtClean="0"/>
              <a:t> </a:t>
            </a:r>
            <a:br>
              <a:rPr lang="ru-RU" sz="3200" dirty="0" smtClean="0"/>
            </a:br>
            <a:r>
              <a:rPr lang="ru-RU" sz="3200" dirty="0" smtClean="0"/>
              <a:t> </a:t>
            </a:r>
            <a:endParaRPr lang="ru-RU" sz="3200" dirty="0"/>
          </a:p>
        </p:txBody>
      </p:sp>
      <p:pic>
        <p:nvPicPr>
          <p:cNvPr id="18" name="Объект 1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95936" y="4293096"/>
            <a:ext cx="733425" cy="648072"/>
          </a:xfrm>
        </p:spPr>
      </p:pic>
      <p:sp>
        <p:nvSpPr>
          <p:cNvPr id="4" name="Прямоугольник 3"/>
          <p:cNvSpPr/>
          <p:nvPr/>
        </p:nvSpPr>
        <p:spPr>
          <a:xfrm>
            <a:off x="1214414" y="214290"/>
            <a:ext cx="6786610" cy="461665"/>
          </a:xfrm>
          <a:prstGeom prst="rect">
            <a:avLst/>
          </a:prstGeom>
        </p:spPr>
        <p:txBody>
          <a:bodyPr wrap="square">
            <a:spAutoFit/>
          </a:bodyPr>
          <a:lstStyle/>
          <a:p>
            <a:pPr algn="ctr"/>
            <a:endParaRPr lang="ru-RU" sz="2400" dirty="0">
              <a:solidFill>
                <a:schemeClr val="accent5">
                  <a:lumMod val="75000"/>
                </a:schemeClr>
              </a:solidFill>
              <a:latin typeface="Times New Roman" pitchFamily="18" charset="0"/>
              <a:cs typeface="Times New Roman" pitchFamily="18" charset="0"/>
            </a:endParaRPr>
          </a:p>
        </p:txBody>
      </p:sp>
      <p:pic>
        <p:nvPicPr>
          <p:cNvPr id="22" name="Рисунок 2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2780928"/>
            <a:ext cx="483235" cy="568960"/>
          </a:xfrm>
          <a:prstGeom prst="rect">
            <a:avLst/>
          </a:prstGeom>
          <a:solidFill>
            <a:srgbClr val="FFFFFF"/>
          </a:solidFill>
          <a:ln>
            <a:noFill/>
          </a:ln>
        </p:spPr>
      </p:pic>
    </p:spTree>
    <p:extLst>
      <p:ext uri="{BB962C8B-B14F-4D97-AF65-F5344CB8AC3E}">
        <p14:creationId xmlns:p14="http://schemas.microsoft.com/office/powerpoint/2010/main" val="1767911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214422"/>
            <a:ext cx="8229600" cy="1143000"/>
          </a:xfrm>
        </p:spPr>
        <p:txBody>
          <a:bodyPr>
            <a:noAutofit/>
          </a:bodyPr>
          <a:lstStyle/>
          <a:p>
            <a:pPr algn="just"/>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a:t/>
            </a:r>
            <a:br>
              <a:rPr lang="ru-RU" sz="3200" dirty="0"/>
            </a:br>
            <a:r>
              <a:rPr lang="ru-RU" sz="3200" dirty="0" smtClean="0"/>
              <a:t/>
            </a:r>
            <a:br>
              <a:rPr lang="ru-RU" sz="3200" dirty="0" smtClean="0"/>
            </a:br>
            <a:r>
              <a:rPr lang="ru-RU" sz="3200" dirty="0" smtClean="0"/>
              <a:t>Обучение</a:t>
            </a:r>
            <a:r>
              <a:rPr lang="en-US" sz="3200" dirty="0" smtClean="0"/>
              <a:t> </a:t>
            </a:r>
            <a:r>
              <a:rPr lang="ru-RU" sz="3200" dirty="0" smtClean="0"/>
              <a:t>счету начинаем с простейших пальчиковых игр, например, дано три ящичка: левый, средний и правый.</a:t>
            </a:r>
            <a:br>
              <a:rPr lang="ru-RU" sz="3200" dirty="0" smtClean="0"/>
            </a:br>
            <a:r>
              <a:rPr lang="ru-RU" sz="3200" dirty="0"/>
              <a:t/>
            </a:r>
            <a:br>
              <a:rPr lang="ru-RU" sz="3200" dirty="0"/>
            </a:br>
            <a:r>
              <a:rPr lang="ru-RU" sz="3200" dirty="0"/>
              <a:t/>
            </a:r>
            <a:br>
              <a:rPr lang="ru-RU" sz="3200" dirty="0"/>
            </a:br>
            <a:r>
              <a:rPr lang="ru-RU" sz="3200" dirty="0" smtClean="0"/>
              <a:t/>
            </a:r>
            <a:br>
              <a:rPr lang="ru-RU" sz="3200" dirty="0" smtClean="0"/>
            </a:br>
            <a:r>
              <a:rPr lang="ru-RU" sz="3200" dirty="0" smtClean="0"/>
              <a:t/>
            </a:r>
            <a:br>
              <a:rPr lang="ru-RU" sz="3200" dirty="0" smtClean="0"/>
            </a:br>
            <a:r>
              <a:rPr lang="ru-RU" sz="3200" dirty="0" smtClean="0"/>
              <a:t>Посмотри на свои собственные пальцы и покажи их именно так, как показано в </a:t>
            </a:r>
            <a:r>
              <a:rPr lang="ru-RU" sz="3200" b="1" dirty="0" smtClean="0"/>
              <a:t>левом </a:t>
            </a:r>
            <a:r>
              <a:rPr lang="ru-RU" sz="3200" dirty="0" smtClean="0"/>
              <a:t>ящичке… в </a:t>
            </a:r>
            <a:r>
              <a:rPr lang="ru-RU" sz="3200" b="1" dirty="0" smtClean="0"/>
              <a:t>правом </a:t>
            </a:r>
            <a:r>
              <a:rPr lang="ru-RU" sz="3200" dirty="0" smtClean="0"/>
              <a:t>ящичке … в </a:t>
            </a:r>
            <a:r>
              <a:rPr lang="ru-RU" sz="3200" b="1" dirty="0" smtClean="0"/>
              <a:t>среднем</a:t>
            </a:r>
            <a:r>
              <a:rPr lang="ru-RU" sz="3200" dirty="0" smtClean="0"/>
              <a:t>.</a:t>
            </a:r>
            <a:r>
              <a:rPr lang="ru-RU" sz="3200" b="1" dirty="0" smtClean="0"/>
              <a:t> </a:t>
            </a:r>
            <a:r>
              <a:rPr lang="ru-RU" sz="3200" dirty="0" smtClean="0"/>
              <a:t> </a:t>
            </a:r>
            <a:br>
              <a:rPr lang="ru-RU" sz="3200" dirty="0" smtClean="0"/>
            </a:br>
            <a:r>
              <a:rPr lang="ru-RU" sz="3200" dirty="0" smtClean="0"/>
              <a:t> </a:t>
            </a:r>
            <a:endParaRPr lang="ru-RU" sz="3200" dirty="0"/>
          </a:p>
        </p:txBody>
      </p:sp>
      <p:sp>
        <p:nvSpPr>
          <p:cNvPr id="3" name="Содержимое 2"/>
          <p:cNvSpPr>
            <a:spLocks noGrp="1"/>
          </p:cNvSpPr>
          <p:nvPr>
            <p:ph idx="1"/>
          </p:nvPr>
        </p:nvSpPr>
        <p:spPr>
          <a:xfrm>
            <a:off x="467544" y="6898021"/>
            <a:ext cx="8229600" cy="720080"/>
          </a:xfrm>
        </p:spPr>
        <p:txBody>
          <a:bodyPr>
            <a:normAutofit/>
          </a:bodyPr>
          <a:lstStyle/>
          <a:p>
            <a:pPr marL="0" indent="0">
              <a:buNone/>
            </a:pP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553" y="2780928"/>
            <a:ext cx="8306385" cy="1916132"/>
          </a:xfrm>
          <a:prstGeom prst="rect">
            <a:avLst/>
          </a:prstGeom>
        </p:spPr>
      </p:pic>
    </p:spTree>
    <p:extLst>
      <p:ext uri="{BB962C8B-B14F-4D97-AF65-F5344CB8AC3E}">
        <p14:creationId xmlns:p14="http://schemas.microsoft.com/office/powerpoint/2010/main" val="274959472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1837</TotalTime>
  <Words>94</Words>
  <Application>Microsoft Office PowerPoint</Application>
  <PresentationFormat>Экран (4:3)</PresentationFormat>
  <Paragraphs>63</Paragraphs>
  <Slides>35</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35</vt:i4>
      </vt:variant>
    </vt:vector>
  </HeadingPairs>
  <TitlesOfParts>
    <vt:vector size="44" baseType="lpstr">
      <vt:lpstr>Arial</vt:lpstr>
      <vt:lpstr>Arial Black</vt:lpstr>
      <vt:lpstr>Calibri</vt:lpstr>
      <vt:lpstr>Monotype Corsiva</vt:lpstr>
      <vt:lpstr>Segoe UI Semibold</vt:lpstr>
      <vt:lpstr>Segoe UI Semilight</vt:lpstr>
      <vt:lpstr>Sitka Small</vt:lpstr>
      <vt:lpstr>Times New Roman</vt:lpstr>
      <vt:lpstr>Тема Office</vt:lpstr>
      <vt:lpstr>Презентация PowerPoint</vt:lpstr>
      <vt:lpstr>Презентация PowerPoint</vt:lpstr>
      <vt:lpstr>Презентация PowerPoint</vt:lpstr>
      <vt:lpstr>          В своей работе Л.В.Штернберг использует очень интересную наглядную модель – древние шумерские цифры (прототип современных арабских цифр):      Количество углов в каждой фигуре символизирует ее числовое значение. </vt:lpstr>
      <vt:lpstr>          По этому принципу разработал  блок заданий на нахождение углов  в геометрических фигурах:        Начерти фигуру по белым линиям, в каждом углу нарисуй маленький круг, сосчитай количество кругов и напиши нужную цифру.   </vt:lpstr>
      <vt:lpstr>             Для обучения счету Лев Владимирович предлагает использовать наглядные десятичные модели – это пальцы ребенка, десять цветных кругов в пирамиде, десять ступенек в десятиэтажной лестнице, десять десятичных пирамидок в одной сотенной пирамиде. </vt:lpstr>
      <vt:lpstr>          Самая простая возможность к элементарному пересчитыванию это пальцы ребенка.      Но счет на пальцах обычно приучает ребенка ТОЛЬКО к последовательному пересчитыванию,  и ребенок таким образом получает НЕВЕРНОЕ представление о количестве. Очень важно, чтобы малыш учился считать пальчики, показанные не последовательно один за другим, а вразброс.  </vt:lpstr>
      <vt:lpstr>          Малыш с гордостью поднимает растопыренную ладошку и демонстрирует: «Мне пять лет!»    Но если показать ему пять пальцев в другом сочетании  и переспросить: «Пять?»,    ребенок будет пересчитывать пальцы до тех пор, пока не запомнит, что 3 и 2 это 5 .      </vt:lpstr>
      <vt:lpstr>         Обучение счету начинаем с простейших пальчиковых игр, например, дано три ящичка: левый, средний и правый.     Посмотри на свои собственные пальцы и покажи их именно так, как показано в левом ящичке… в правом ящичке … в среднем.    </vt:lpstr>
      <vt:lpstr>          В правом столбике найди розовый круг и покажи свои пальцы так же.        Посчитай, сколько пальцев получилось.  </vt:lpstr>
      <vt:lpstr>         Ребенок не только считает, но и сравнивает графические и реальные объекты, закрепляет знания о пространственных понятиях «слева», «справа», «сверху», «снизу», «посередине», а также цвета. Весь материал направлен на развитие у ребенка полярного зрения, важного для быстрого чтения, т.е. ребенок учится схватывать одним взглядом сразу множество объектов. </vt:lpstr>
      <vt:lpstr>              Тренируя ребенка счету на пальцах, показываем возможные комбинации в ускоряющемся темпе и постепенно удаляя обе руки друг от друга. </vt:lpstr>
      <vt:lpstr>               Закрась пальчики на перчатках справа так же, как они закрашены на перчатках слева. Посчитай закрашенные пальчики  и напиши цифру.   </vt:lpstr>
      <vt:lpstr>                 Двухцветная пирамидка из десяти кругов - десятичная модель, которая дает ребенку  возможность понять состав числа.     </vt:lpstr>
      <vt:lpstr>         Ведь чтобы найти пирамидку с 8 красными кругами, быстрее пересчитывать не красные круги,  а найти пирамидку с 2 синими кругами.      Восемь – это десять без двух.</vt:lpstr>
      <vt:lpstr>    Найди и соедини линией совершенно одинаковые пирамидки.  У каждой пирамидки есть своя пара.   </vt:lpstr>
      <vt:lpstr>                Закрась правую пирамидку точно так же,  как закрашена левая. </vt:lpstr>
      <vt:lpstr>          В верхнем ряду мы видим красные пирамидки с тремя синими кругами.  В нижнем ряду мы видим синие пирамидки  с тремя красными кругами.       Найди и соедини линией соответствующие пары пирамидок.    </vt:lpstr>
      <vt:lpstr>                 Найди и обведи карандашом все пирамидки, в которых есть три синих или  три красных круга.     </vt:lpstr>
      <vt:lpstr>                 Напиши, сколько красных и сколько синих кругов содержится в каждой пирамидке.     </vt:lpstr>
      <vt:lpstr>                Напиши, сколько пальцев спрятано. </vt:lpstr>
      <vt:lpstr>         Чтобы овладеть техникой устного счета в объеме ста, ребенок должен понять принцип записи чисел.       Правая цифра в числе обозначает отдельные единицы, левая цифра в числе обозначает целые десятки.  </vt:lpstr>
      <vt:lpstr>               Напиши, сколько ты видишь синих кругов в трех пирамидках вместе.    </vt:lpstr>
      <vt:lpstr>                 Сложи пальцы. </vt:lpstr>
      <vt:lpstr>         Десять маленьких пирамидок  образуют одну большую пирамиду.        Напиши, сколько синих кругов ты видишь  в большой пирамиде.    </vt:lpstr>
      <vt:lpstr>                Напиши, сколько ты видишь пальцев  в одном столбике. </vt:lpstr>
      <vt:lpstr>                   Напиши, сколько синих кругов содержится  в большой пирамиде.     </vt:lpstr>
      <vt:lpstr>                  С помощью игры «Пирамида-10»  дети закрепляют навыки счета.   </vt:lpstr>
      <vt:lpstr>            Задания: а) из всех пирамидок найти те, в которых есть один синий или один красный круг;  далее так же два, три, четыре, пять... б) из множества всех пирамидок найти те, в которых есть шесть синих  или шесть красных кругов;  далее так же семь, восемь, девять... (ребенок должен прийти к выводу, что искать удобнее, например, не восьмерки, а двойки);     </vt:lpstr>
      <vt:lpstr>                  в) из нескольких карточек собрать, например, одиннадцать кругов одинакового цвета.   </vt:lpstr>
      <vt:lpstr>         Комплект карточек позволяет проводить  с детьми множество комбинаторных игр соревновательного характера различного уровня сложности «Кто найдет больше карточек?», «Кто быстрее?»...  Данные игры развивают способность ребенка одним взглядом охватывать сразу большое количество элементов на большой площади. Этот навык положительно сказывается  на скорости чтения.  </vt:lpstr>
      <vt:lpstr>                 Лестница-20 является удобной моделью,  по которой ребенок может пройти пальчиками и при этом последовательно называть числа.    </vt:lpstr>
      <vt:lpstr>                 Лестница-100 очень удобное пособие в тренировке счета в пределах 100. </vt:lpstr>
      <vt:lpstr>          Лестница позволяет производить сложение и вычитание через элементарный пересчет ступенек вверх или вниз от заданной ступеньки на заданное число шагов. Можно также использовать прием "лифт" и двигаться сквозь этажи целыми десятками.     </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user</cp:lastModifiedBy>
  <cp:revision>207</cp:revision>
  <dcterms:created xsi:type="dcterms:W3CDTF">2014-07-23T13:48:54Z</dcterms:created>
  <dcterms:modified xsi:type="dcterms:W3CDTF">2016-01-25T16:37:12Z</dcterms:modified>
</cp:coreProperties>
</file>