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26"/>
  </p:notesMasterIdLst>
  <p:sldIdLst>
    <p:sldId id="258" r:id="rId6"/>
    <p:sldId id="376" r:id="rId7"/>
    <p:sldId id="295" r:id="rId8"/>
    <p:sldId id="296" r:id="rId9"/>
    <p:sldId id="293" r:id="rId10"/>
    <p:sldId id="283" r:id="rId11"/>
    <p:sldId id="282" r:id="rId12"/>
    <p:sldId id="285" r:id="rId13"/>
    <p:sldId id="288" r:id="rId14"/>
    <p:sldId id="284" r:id="rId15"/>
    <p:sldId id="378" r:id="rId16"/>
    <p:sldId id="385" r:id="rId17"/>
    <p:sldId id="386" r:id="rId18"/>
    <p:sldId id="387" r:id="rId19"/>
    <p:sldId id="388" r:id="rId20"/>
    <p:sldId id="389" r:id="rId21"/>
    <p:sldId id="390" r:id="rId22"/>
    <p:sldId id="287" r:id="rId23"/>
    <p:sldId id="317" r:id="rId24"/>
    <p:sldId id="289" r:id="rId25"/>
  </p:sldIdLst>
  <p:sldSz cx="9906000" cy="6858000" type="A4"/>
  <p:notesSz cx="6858000" cy="9945688"/>
  <p:defaultTextStyle>
    <a:defPPr>
      <a:defRPr lang="ru-RU"/>
    </a:defPPr>
    <a:lvl1pPr marL="0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08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16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24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631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FF00"/>
    <a:srgbClr val="FF99CC"/>
    <a:srgbClr val="00FFFF"/>
    <a:srgbClr val="FF9933"/>
    <a:srgbClr val="FF66FF"/>
    <a:srgbClr val="00CC00"/>
    <a:srgbClr val="0099FF"/>
    <a:srgbClr val="0099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750" autoAdjust="0"/>
    <p:restoredTop sz="94660"/>
  </p:normalViewPr>
  <p:slideViewPr>
    <p:cSldViewPr>
      <p:cViewPr varScale="1">
        <p:scale>
          <a:sx n="70" d="100"/>
          <a:sy n="70" d="100"/>
        </p:scale>
        <p:origin x="-924" y="-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6394D-812D-4E3C-9F90-48F5B280516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6125"/>
            <a:ext cx="53848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EEADC-6293-42ED-8525-E7BBDD3988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35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077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154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6231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308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0385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2462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4539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6616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EEADC-6293-42ED-8525-E7BBDD39884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72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9946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20601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4605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17567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88411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3385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28644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4704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33571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1050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68153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76916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64016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4468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27656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8145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9652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111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181553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55552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6295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5521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8668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91989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021848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5189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48538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07111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02207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35020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28912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45094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50076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59723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19212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10325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7028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41086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92687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429080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29691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5216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26738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598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08B5-29AD-41D5-B2D0-59054A74B449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D02FC-363A-474C-8D60-BAA555046B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649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68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2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08B5-29AD-41D5-B2D0-59054A74B4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D02FC-363A-474C-8D60-BAA555046B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0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648744" y="928670"/>
            <a:ext cx="5472608" cy="4113202"/>
          </a:xfrm>
          <a:prstGeom prst="rect">
            <a:avLst/>
          </a:prstGeom>
          <a:noFill/>
        </p:spPr>
        <p:txBody>
          <a:bodyPr wrap="square" lIns="95782" tIns="47891" rIns="95782" bIns="47891" rtlCol="0">
            <a:spAutoFit/>
          </a:bodyPr>
          <a:lstStyle/>
          <a:p>
            <a:pPr algn="ctr"/>
            <a:r>
              <a:rPr lang="ru-RU" sz="2900" b="1" dirty="0" smtClean="0">
                <a:latin typeface="Tahoma" pitchFamily="34" charset="0"/>
              </a:rPr>
              <a:t>Семинар – практикум</a:t>
            </a:r>
          </a:p>
          <a:p>
            <a:pPr algn="ctr"/>
            <a:r>
              <a:rPr lang="ru-RU" sz="2900" b="1" dirty="0" smtClean="0">
                <a:solidFill>
                  <a:srgbClr val="FF0000"/>
                </a:solidFill>
                <a:latin typeface="Tahoma" pitchFamily="34" charset="0"/>
              </a:rPr>
              <a:t>«Представление методического обеспечения, литературных источников по познавательному, математическому и логическому развитию детей»</a:t>
            </a:r>
            <a:endParaRPr lang="ru-RU" sz="29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1825701">
            <a:off x="12144" y="571144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 rot="19415451">
            <a:off x="-79248" y="4182426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 rot="9010013">
            <a:off x="5870701" y="487500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rot="2172519">
            <a:off x="5851172" y="4036190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952736" y="1643050"/>
            <a:ext cx="3571900" cy="321471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952736" y="2285992"/>
            <a:ext cx="32147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Перечислите методы,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используемые на занятиях по ФЭМП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34458">
            <a:off x="422603" y="1164957"/>
            <a:ext cx="287450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Словесные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9638019">
            <a:off x="333195" y="4810849"/>
            <a:ext cx="32256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Наглядные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923433">
            <a:off x="6322496" y="4610245"/>
            <a:ext cx="25186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Игровые</a:t>
            </a:r>
            <a:endParaRPr lang="ru-RU" sz="4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9789251">
            <a:off x="6158960" y="1152262"/>
            <a:ext cx="36110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Практические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2" cstate="print"/>
          <a:srcRect l="6759" t="9470" r="6648" b="12121"/>
          <a:stretch>
            <a:fillRect/>
          </a:stretch>
        </p:blipFill>
        <p:spPr bwMode="auto">
          <a:xfrm>
            <a:off x="3667116" y="214290"/>
            <a:ext cx="2000264" cy="1857364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7592">
            <a:off x="2159103" y="-541687"/>
            <a:ext cx="3657600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16603">
            <a:off x="3854735" y="-541688"/>
            <a:ext cx="3657600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1648">
            <a:off x="-133496" y="1622423"/>
            <a:ext cx="3657600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81240">
            <a:off x="6040826" y="2002205"/>
            <a:ext cx="3657600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51277">
            <a:off x="2576822" y="3732533"/>
            <a:ext cx="3657600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 rot="1825701">
            <a:off x="392528" y="767722"/>
            <a:ext cx="3526491" cy="181929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 rot="19415451">
            <a:off x="253070" y="4245428"/>
            <a:ext cx="3668094" cy="182172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 rot="19907239">
            <a:off x="5843621" y="885763"/>
            <a:ext cx="3138464" cy="18148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b="1" dirty="0" err="1" smtClean="0">
                <a:solidFill>
                  <a:schemeClr val="tx2"/>
                </a:solidFill>
              </a:rPr>
              <a:t>Танграмм</a:t>
            </a:r>
            <a:r>
              <a:rPr lang="ru-RU" sz="3500" b="1" dirty="0" smtClean="0">
                <a:solidFill>
                  <a:schemeClr val="tx2"/>
                </a:solidFill>
              </a:rPr>
              <a:t>, сфинкс</a:t>
            </a:r>
            <a:endParaRPr lang="ru-RU" sz="3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rot="2566314">
            <a:off x="5039068" y="4326701"/>
            <a:ext cx="3512790" cy="179303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952736" y="1643050"/>
            <a:ext cx="3571900" cy="321471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952736" y="2285992"/>
            <a:ext cx="32147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Перечислите современные инновационные педагогические технологии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34458">
            <a:off x="1243685" y="1012108"/>
            <a:ext cx="2122697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Блоки </a:t>
            </a:r>
          </a:p>
          <a:p>
            <a:pPr algn="ctr"/>
            <a:r>
              <a:rPr lang="ru-RU" sz="3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Дьенеша</a:t>
            </a:r>
            <a:endParaRPr lang="ru-RU" sz="3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9638019">
            <a:off x="390533" y="4051070"/>
            <a:ext cx="3829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Палочки </a:t>
            </a:r>
          </a:p>
          <a:p>
            <a:pPr algn="ctr"/>
            <a:r>
              <a:rPr lang="ru-RU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Кюизенера</a:t>
            </a:r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</a:p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Палочки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Фребеля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165351">
            <a:off x="5463108" y="4821905"/>
            <a:ext cx="287008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Монтессори</a:t>
            </a:r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Соты </a:t>
            </a:r>
            <a:r>
              <a:rPr lang="ru-RU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Кайе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4" cstate="print"/>
          <a:srcRect l="6759" t="9470" r="6648" b="12121"/>
          <a:stretch>
            <a:fillRect/>
          </a:stretch>
        </p:blipFill>
        <p:spPr bwMode="auto">
          <a:xfrm>
            <a:off x="8560811" y="-319348"/>
            <a:ext cx="2000264" cy="1857364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 rot="6922500">
            <a:off x="4811216" y="218332"/>
            <a:ext cx="1988301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Лего</a:t>
            </a:r>
            <a:r>
              <a:rPr lang="ru-RU" sz="3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</a:t>
            </a:r>
          </a:p>
          <a:p>
            <a:pPr algn="ctr"/>
            <a:r>
              <a:rPr lang="ru-RU" sz="3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мозаика</a:t>
            </a:r>
            <a:endParaRPr lang="ru-RU" sz="3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3424425">
            <a:off x="2503083" y="249821"/>
            <a:ext cx="2542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Счетные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Палочки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47902">
            <a:off x="318660" y="2561103"/>
            <a:ext cx="24449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Кубики </a:t>
            </a:r>
          </a:p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Никитиных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6987767">
            <a:off x="3634196" y="5404390"/>
            <a:ext cx="14510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Дроби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584915">
            <a:off x="6485658" y="2892850"/>
            <a:ext cx="276793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Игры из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серии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«Кубики и цвет»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10151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" grpId="0" animBg="1"/>
      <p:bldP spid="10" grpId="0"/>
      <p:bldP spid="11" grpId="0"/>
      <p:bldP spid="12" grpId="0"/>
      <p:bldP spid="13" grpId="0"/>
      <p:bldP spid="20" grpId="0"/>
      <p:bldP spid="9" grpId="0"/>
      <p:bldP spid="24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9EA98EB-017F-48BB-9A24-9CE82D6D8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1052736"/>
            <a:ext cx="3816424" cy="5105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A4EFEE7-A876-4EB2-BD64-FFB10EF9D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016" y="1196752"/>
            <a:ext cx="4248472" cy="49943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2E29F9-90A8-4550-B8CA-CE6B6D264758}"/>
              </a:ext>
            </a:extLst>
          </p:cNvPr>
          <p:cNvSpPr txBox="1"/>
          <p:nvPr/>
        </p:nvSpPr>
        <p:spPr>
          <a:xfrm>
            <a:off x="2936776" y="95402"/>
            <a:ext cx="3753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МЕТОДИЧЕСКИЕ ПОСОБИЯ</a:t>
            </a:r>
          </a:p>
        </p:txBody>
      </p:sp>
    </p:spTree>
    <p:extLst>
      <p:ext uri="{BB962C8B-B14F-4D97-AF65-F5344CB8AC3E}">
        <p14:creationId xmlns:p14="http://schemas.microsoft.com/office/powerpoint/2010/main" val="14002282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9E1EB16-E023-4D91-9FE7-98901F32E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016" y="692696"/>
            <a:ext cx="4518113" cy="57164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96FEBE9-B9CC-4B30-8924-0EFEB1041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04" y="488653"/>
            <a:ext cx="4038600" cy="607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0777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656D100-0124-46C8-9BD5-A09C2BB9E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908720"/>
            <a:ext cx="4088904" cy="54898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2FAB20B-5E90-4AE9-ACF0-0E8869916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914602"/>
            <a:ext cx="4752528" cy="548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0330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3C2515D-D8E7-4B26-B913-9389A34DC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620688"/>
            <a:ext cx="4032448" cy="59134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F3937EE-57F2-458F-A89D-208473372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338" y="651722"/>
            <a:ext cx="3847086" cy="572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8758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ookash.pro/b/4c/razvitie-logicheskogo-myshleniya-u-doshkolnikov-a-v-beloshistaya.jpg">
            <a:extLst>
              <a:ext uri="{FF2B5EF4-FFF2-40B4-BE49-F238E27FC236}">
                <a16:creationId xmlns:a16="http://schemas.microsoft.com/office/drawing/2014/main" xmlns="" id="{7A430D02-D789-4146-B4DF-C35C0CB25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55" y="430019"/>
            <a:ext cx="4467214" cy="599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AC3BA45-D34C-4DC0-A1B9-88F4B5C8B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252" y="430019"/>
            <a:ext cx="4000228" cy="599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8092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E4667AD-9676-4086-BD03-D395AF751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" y="524095"/>
            <a:ext cx="3600400" cy="55692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16CE2F9-DFA0-4FFF-B763-0FD90A314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024" y="589409"/>
            <a:ext cx="3744416" cy="550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526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1711793">
            <a:off x="-71110" y="302320"/>
            <a:ext cx="3972133" cy="24074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 rot="19623085">
            <a:off x="-88045" y="3999401"/>
            <a:ext cx="3972133" cy="247671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 rot="2096637">
            <a:off x="5727136" y="3854954"/>
            <a:ext cx="4296905" cy="25573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rot="19857372">
            <a:off x="5887967" y="346182"/>
            <a:ext cx="4165720" cy="262281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881298" y="1571612"/>
            <a:ext cx="3714776" cy="34290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2" cstate="print"/>
          <a:srcRect l="6759" t="9470" r="6648" b="12121"/>
          <a:stretch>
            <a:fillRect/>
          </a:stretch>
        </p:blipFill>
        <p:spPr bwMode="auto">
          <a:xfrm>
            <a:off x="3809992" y="142852"/>
            <a:ext cx="2071702" cy="1857388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095612" y="1928802"/>
            <a:ext cx="31432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ошибки,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встречающиеся на занятиях по ФЭМП?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878610">
            <a:off x="577577" y="737797"/>
            <a:ext cx="2798587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Многословие, 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неточность 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постановке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вопросов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9576144">
            <a:off x="408624" y="4442829"/>
            <a:ext cx="29120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Однообразие</a:t>
            </a:r>
          </a:p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наглядного </a:t>
            </a:r>
          </a:p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материала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175831">
            <a:off x="6096926" y="4163407"/>
            <a:ext cx="35258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Неверное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Расположение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материала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9353881">
            <a:off x="6364647" y="501281"/>
            <a:ext cx="336803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Использование 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Неэстетичного</a:t>
            </a:r>
          </a:p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наглядного материала,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отвечающее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педагогическим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требованиям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" grpId="0" animBg="1"/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44488" y="1689193"/>
            <a:ext cx="91794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роль воспитателя заключается в организации ситуаций для познания детьми математических отношений, когда ребенок сохраняет в процессе обучения чувство комфортности и уверенности в собственных силах.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Необходима психологическая перестройка позиции педагога на личностно- ориентированное взаимодействие с ребенком в процессе обучения, содержанием которого является формирование у детей средств и способов приобретения математических знаний в ходе специально организованной самостоятельной деятельности.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4728" y="332656"/>
            <a:ext cx="43508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Заключение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940830" y="928670"/>
            <a:ext cx="4488688" cy="2774373"/>
          </a:xfrm>
          <a:prstGeom prst="rect">
            <a:avLst/>
          </a:prstGeom>
          <a:noFill/>
        </p:spPr>
        <p:txBody>
          <a:bodyPr wrap="square" lIns="95782" tIns="47891" rIns="95782" bIns="47891" rtlCol="0">
            <a:spAutoFit/>
          </a:bodyPr>
          <a:lstStyle/>
          <a:p>
            <a:pPr algn="ctr"/>
            <a:r>
              <a:rPr lang="ru-RU" sz="2900" b="1" dirty="0" smtClean="0">
                <a:latin typeface="Tahoma" pitchFamily="34" charset="0"/>
              </a:rPr>
              <a:t>«Десять страниц понятной математики</a:t>
            </a:r>
          </a:p>
          <a:p>
            <a:pPr algn="ctr"/>
            <a:r>
              <a:rPr lang="ru-RU" sz="2900" b="1" dirty="0" smtClean="0">
                <a:latin typeface="Tahoma" pitchFamily="34" charset="0"/>
              </a:rPr>
              <a:t> лучше ста страниц, заученных на память, </a:t>
            </a:r>
          </a:p>
          <a:p>
            <a:pPr algn="ctr"/>
            <a:r>
              <a:rPr lang="ru-RU" sz="2900" b="1" dirty="0" smtClean="0">
                <a:latin typeface="Tahoma" pitchFamily="34" charset="0"/>
              </a:rPr>
              <a:t>но не понятных»</a:t>
            </a:r>
            <a:r>
              <a:rPr lang="ru-RU" sz="2900" dirty="0" smtClean="0"/>
              <a:t>                    В.А.Сухомлинский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2913765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666984" y="452747"/>
            <a:ext cx="516633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«Кто </a:t>
            </a:r>
            <a:r>
              <a:rPr lang="ru-RU" sz="2800" b="1" dirty="0">
                <a:solidFill>
                  <a:srgbClr val="FF0000"/>
                </a:solidFill>
                <a:latin typeface="Comic Sans MS" pitchFamily="66" charset="0"/>
              </a:rPr>
              <a:t>с детских лет занимается математикой, тот развивает внимание, тренирует свой мозг, свою волю, воспитывает настойчивость и упорство в достижении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цели»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r"/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ru-RU" sz="2400" dirty="0" err="1" smtClean="0">
                <a:solidFill>
                  <a:srgbClr val="FF0000"/>
                </a:solidFill>
                <a:latin typeface="Comic Sans MS" pitchFamily="66" charset="0"/>
              </a:rPr>
              <a:t>А.Маркушевич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0" y="214290"/>
            <a:ext cx="9906000" cy="6286544"/>
          </a:xfrm>
          <a:prstGeom prst="wedgeRoundRectCallout">
            <a:avLst>
              <a:gd name="adj1" fmla="val -500"/>
              <a:gd name="adj2" fmla="val 55915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2"/>
                </a:solidFill>
              </a:rPr>
              <a:t>Цель</a:t>
            </a:r>
            <a:r>
              <a:rPr lang="ru-RU" sz="2400" b="1" dirty="0" smtClean="0">
                <a:solidFill>
                  <a:schemeClr val="tx2"/>
                </a:solidFill>
              </a:rPr>
              <a:t>: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Цель: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                 - Выявить </a:t>
            </a:r>
            <a:r>
              <a:rPr lang="ru-RU" sz="2400" b="1" dirty="0">
                <a:solidFill>
                  <a:schemeClr val="tx2"/>
                </a:solidFill>
              </a:rPr>
              <a:t>уровень профессиональной подготовленности педагогов, развивать сплоченность, умение работать в команде, аргументировано отстаивать свою точку зрения.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- Выявление </a:t>
            </a:r>
            <a:r>
              <a:rPr lang="ru-RU" sz="2400" b="1" dirty="0">
                <a:solidFill>
                  <a:schemeClr val="tx2"/>
                </a:solidFill>
              </a:rPr>
              <a:t>более эффективных форм работы и видов организованной и неорганизованной образовательной деятельности, необходимых для развития математических представлений у дошкольников;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- Выявить </a:t>
            </a:r>
            <a:r>
              <a:rPr lang="ru-RU" sz="2400" b="1" dirty="0">
                <a:solidFill>
                  <a:schemeClr val="tx2"/>
                </a:solidFill>
              </a:rPr>
              <a:t>затруднения педагогов в работе по ФЭМП у дошкольников.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- Формировать </a:t>
            </a:r>
            <a:r>
              <a:rPr lang="ru-RU" sz="2400" b="1" dirty="0">
                <a:solidFill>
                  <a:schemeClr val="tx2"/>
                </a:solidFill>
              </a:rPr>
              <a:t>у педагогов творческий подход, направленный на развитие познавательной активности и раскрытие математических способностей детей;</a:t>
            </a:r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2" cstate="print"/>
          <a:srcRect l="6759" t="9470" r="6648" b="12121"/>
          <a:stretch>
            <a:fillRect/>
          </a:stretch>
        </p:blipFill>
        <p:spPr bwMode="auto">
          <a:xfrm>
            <a:off x="-303584" y="-243408"/>
            <a:ext cx="1872208" cy="1800200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0" y="428604"/>
            <a:ext cx="9739346" cy="6000792"/>
          </a:xfrm>
          <a:prstGeom prst="wedgeRoundRectCallout">
            <a:avLst>
              <a:gd name="adj1" fmla="val 2967"/>
              <a:gd name="adj2" fmla="val 6250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23976" y="571480"/>
            <a:ext cx="7786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Перед педагогами дошкольных учреждений в настоящее время стоит задача – совершенствование всей воспитательно-образовательной работы и улучшение подготовки детей к обучению в школе.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092" y="2071678"/>
            <a:ext cx="92869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Обучению дошкольников началам математики должно отводиться важное место. Это вызвано целым рядом причин: началом школьного обучения с шести лет, обилием информации, получаемой ребенком, повышением внимания к компьютеризации, желанием сделать процесс обучения более интенсивным, стремлением родителей в связи с этим как можно раньше научить ребенка узнавать цифры, считать, решать задачи. Преследуется главная цель: вырастить детей людьми, умеющими думать, хорошо ориентироваться во всем, что их окружает, правильно оценивать различные ситуации, с которыми они сталкиваются в жизни, принимать самостоятельные решения.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3" cstate="print"/>
          <a:srcRect l="6759" t="9470" r="6648" b="12121"/>
          <a:stretch>
            <a:fillRect/>
          </a:stretch>
        </p:blipFill>
        <p:spPr bwMode="auto">
          <a:xfrm>
            <a:off x="0" y="0"/>
            <a:ext cx="1523976" cy="1571612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666984" y="928670"/>
            <a:ext cx="53823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Древняя пословица голосит:</a:t>
            </a:r>
            <a:endParaRPr lang="ru-RU" sz="1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«Я слышу –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я забываю,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вижу – и я запоминаю,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делаю – и я понимаю».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 rot="1546596">
            <a:off x="-132220" y="1113233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rot="5100896">
            <a:off x="2733642" y="3962036"/>
            <a:ext cx="3635582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 rot="20534015">
            <a:off x="5402562" y="840178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 rot="19702112">
            <a:off x="81543" y="3381256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 rot="923715">
            <a:off x="5240251" y="3203071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666984" y="1142984"/>
            <a:ext cx="3857652" cy="35719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09860" y="1857364"/>
            <a:ext cx="3571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скольких разделов по ФЭМП состоит программа каждой возрастной группы?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597114">
            <a:off x="-35524" y="1497433"/>
            <a:ext cx="284943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1.Количество и</a:t>
            </a:r>
          </a:p>
          <a:p>
            <a:pPr marL="457200" indent="-457200"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счет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9581420">
            <a:off x="266387" y="4232460"/>
            <a:ext cx="2856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2. Величина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3651705" y="5373237"/>
            <a:ext cx="19014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3.Форма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642458">
            <a:off x="6161572" y="3847402"/>
            <a:ext cx="29994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4.Ориентировка </a:t>
            </a:r>
          </a:p>
          <a:p>
            <a:pPr algn="ctr"/>
            <a:r>
              <a:rPr lang="ru-RU" sz="3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 пространстве</a:t>
            </a:r>
            <a:endParaRPr lang="ru-RU" sz="3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0527771">
            <a:off x="6203438" y="1354236"/>
            <a:ext cx="299793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5.Ориентировка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во времени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2" cstate="print"/>
          <a:srcRect l="6759" t="9470" r="6648" b="12121"/>
          <a:stretch>
            <a:fillRect/>
          </a:stretch>
        </p:blipFill>
        <p:spPr bwMode="auto">
          <a:xfrm>
            <a:off x="3595678" y="142852"/>
            <a:ext cx="1850696" cy="1750026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5" grpId="0" animBg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 rot="2210851">
            <a:off x="-224549" y="474908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 rot="19611269">
            <a:off x="-834742" y="2978497"/>
            <a:ext cx="3923240" cy="238538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 rot="1881907">
            <a:off x="5306963" y="4762446"/>
            <a:ext cx="4035401" cy="221858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 rot="19747501">
            <a:off x="5835684" y="497587"/>
            <a:ext cx="4187236" cy="209066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809860" y="1500174"/>
            <a:ext cx="3857652" cy="35719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952736" y="2000240"/>
            <a:ext cx="3429024" cy="231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Какие обще дидактические принципы лежат в основе методики обучения ФЭМП?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429464">
            <a:off x="-221525" y="1092156"/>
            <a:ext cx="3602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Систематичность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9996906">
            <a:off x="-745062" y="4080209"/>
            <a:ext cx="3806536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Последовательность</a:t>
            </a:r>
            <a:endParaRPr lang="ru-RU" sz="2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744249">
            <a:off x="5981144" y="5289390"/>
            <a:ext cx="34614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остепенность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9936612">
            <a:off x="6271173" y="965561"/>
            <a:ext cx="380283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Индивидуальный</a:t>
            </a: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подход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8" name="Рисунок 17" descr="J:\Педсовет по математике\Паровозик из ромашково\imgpreview15.jpeg"/>
          <p:cNvPicPr/>
          <p:nvPr/>
        </p:nvPicPr>
        <p:blipFill>
          <a:blip r:embed="rId2" cstate="print"/>
          <a:srcRect l="6759" t="9470" r="6648" b="12121"/>
          <a:stretch>
            <a:fillRect/>
          </a:stretch>
        </p:blipFill>
        <p:spPr bwMode="auto">
          <a:xfrm>
            <a:off x="2024042" y="0"/>
            <a:ext cx="1381100" cy="1356938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Овал 18"/>
          <p:cNvSpPr/>
          <p:nvPr/>
        </p:nvSpPr>
        <p:spPr>
          <a:xfrm rot="19611269">
            <a:off x="1270894" y="4981741"/>
            <a:ext cx="3713105" cy="23327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доступность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 rot="19747501">
            <a:off x="6685072" y="2331508"/>
            <a:ext cx="3819934" cy="204429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наглядность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7" grpId="0" animBg="1"/>
      <p:bldP spid="12" grpId="0"/>
      <p:bldP spid="14" grpId="0"/>
      <p:bldP spid="15" grpId="0"/>
      <p:bldP spid="16" grpId="0"/>
      <p:bldP spid="17" grpId="0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 rot="1546596">
            <a:off x="272628" y="327415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0" y="1785926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rot="19949799">
            <a:off x="155823" y="3223822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 rot="18515415">
            <a:off x="1617615" y="4297727"/>
            <a:ext cx="3995130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 rot="4553769">
            <a:off x="3953113" y="4393574"/>
            <a:ext cx="3528359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 rot="20107407">
            <a:off x="5223622" y="235044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 rot="1704430">
            <a:off x="5658565" y="3600689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 rot="20772580">
            <a:off x="5938470" y="1711832"/>
            <a:ext cx="403218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095612" y="1500174"/>
            <a:ext cx="3419500" cy="336711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381364" y="2000240"/>
            <a:ext cx="27860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Перечислите приемы,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используемые на занятиях по ФЭМП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292827">
            <a:off x="642734" y="685468"/>
            <a:ext cx="18566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Рассказ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3844" y="2428868"/>
            <a:ext cx="18826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Беседа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0024832">
            <a:off x="825235" y="4012154"/>
            <a:ext cx="21531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Вопросы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8634834">
            <a:off x="1824457" y="5394798"/>
            <a:ext cx="26805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Описание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477711">
            <a:off x="6170907" y="4238961"/>
            <a:ext cx="272407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Показ реальных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предметов </a:t>
            </a:r>
          </a:p>
        </p:txBody>
      </p:sp>
      <p:sp>
        <p:nvSpPr>
          <p:cNvPr id="18" name="Прямоугольник 17"/>
          <p:cNvSpPr/>
          <p:nvPr/>
        </p:nvSpPr>
        <p:spPr>
          <a:xfrm rot="20521391">
            <a:off x="6522773" y="1884283"/>
            <a:ext cx="277633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Действия 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Числовыми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карточками и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цифрами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3810280">
            <a:off x="4701046" y="5421290"/>
            <a:ext cx="22525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Дидактические</a:t>
            </a:r>
          </a:p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игры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0167458">
            <a:off x="6039060" y="751930"/>
            <a:ext cx="24272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Упражнения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2" cstate="print"/>
          <a:srcRect l="6759" t="9470" r="6648" b="12121"/>
          <a:stretch>
            <a:fillRect/>
          </a:stretch>
        </p:blipFill>
        <p:spPr bwMode="auto">
          <a:xfrm>
            <a:off x="3667116" y="142852"/>
            <a:ext cx="2143140" cy="1857364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6" grpId="0" animBg="1"/>
      <p:bldP spid="5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 rot="5400000">
            <a:off x="3176865" y="3990689"/>
            <a:ext cx="3571876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 rot="1701975">
            <a:off x="584827" y="170784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 rot="21332620">
            <a:off x="78018" y="2079849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 rot="19212860">
            <a:off x="827385" y="3806578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 rot="2036714">
            <a:off x="5289795" y="3996534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933867" y="2143116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 rot="19782942">
            <a:off x="5084420" y="211018"/>
            <a:ext cx="3972133" cy="21627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309926" y="785794"/>
            <a:ext cx="3419500" cy="336711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J:\Педсовет по математике\Паровозик из ромашково\imgpreview15.jpeg"/>
          <p:cNvPicPr/>
          <p:nvPr/>
        </p:nvPicPr>
        <p:blipFill>
          <a:blip r:embed="rId2" cstate="print"/>
          <a:srcRect l="6759" t="9470" r="6648" b="12121"/>
          <a:stretch>
            <a:fillRect/>
          </a:stretch>
        </p:blipFill>
        <p:spPr bwMode="auto">
          <a:xfrm>
            <a:off x="4024306" y="0"/>
            <a:ext cx="1785950" cy="1643050"/>
          </a:xfrm>
          <a:prstGeom prst="ellipse">
            <a:avLst/>
          </a:prstGeom>
          <a:ln w="762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524240" y="1571612"/>
            <a:ext cx="30718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Каким требованиям должен соответствовать наглядный материал на занятиях по ФЭМП?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589287">
            <a:off x="653207" y="480881"/>
            <a:ext cx="30355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Разнообразным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одном занятии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1220809">
            <a:off x="-34075" y="2551458"/>
            <a:ext cx="352051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Динамичным,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доступным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9078705">
            <a:off x="1011995" y="4108009"/>
            <a:ext cx="323999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Удобным, 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безопасным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67512" y="2714620"/>
            <a:ext cx="288194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достаточном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количестве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3812033" y="5158328"/>
            <a:ext cx="23651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Эстетичным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340366">
            <a:off x="5035066" y="4129709"/>
            <a:ext cx="396867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Соответствовать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гигиеническим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требованиям и возрасту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9288568">
            <a:off x="6182089" y="538362"/>
            <a:ext cx="27719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Предметы для счета </a:t>
            </a: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их изображения 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олжны быть знакомы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3" grpId="0" animBg="1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2279</TotalTime>
  <Words>517</Words>
  <Application>Microsoft Office PowerPoint</Application>
  <PresentationFormat>Лист A4 (210x297 мм)</PresentationFormat>
  <Paragraphs>119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Тема Office</vt:lpstr>
      <vt:lpstr>1_Тема Office</vt:lpstr>
      <vt:lpstr>2_Тема Office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206</cp:revision>
  <dcterms:created xsi:type="dcterms:W3CDTF">2012-02-19T09:55:17Z</dcterms:created>
  <dcterms:modified xsi:type="dcterms:W3CDTF">2018-03-23T06:10:21Z</dcterms:modified>
</cp:coreProperties>
</file>