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" y="-18284"/>
            <a:ext cx="9132703" cy="68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92696"/>
            <a:ext cx="748883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«Психологическое здоровье детей как цель и критерий успешности работы дошкольного </a:t>
            </a:r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учреждения»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359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" y="-18284"/>
            <a:ext cx="9132703" cy="68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844824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«психологическое здоровье» был введен в научный лексикон не так давно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 Дубровиной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считает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психологическое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является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условием полноценного функционирования и развития человека в процессе его жизнедеятельности. Неоспорима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связь психологического здоровья с физическим.</a:t>
            </a:r>
            <a:endParaRPr lang="ru-RU" sz="24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751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" y="-18284"/>
            <a:ext cx="9132703" cy="68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782994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Специфика психологического здоровья </a:t>
            </a:r>
            <a:r>
              <a:rPr lang="ru-RU" sz="2400" dirty="0" smtClean="0">
                <a:solidFill>
                  <a:srgbClr val="FF0000"/>
                </a:solidFill>
              </a:rPr>
              <a:t>ребенка: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58704"/>
            <a:ext cx="81889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К </a:t>
            </a:r>
            <a:r>
              <a:rPr lang="ru-RU" b="1" dirty="0">
                <a:solidFill>
                  <a:srgbClr val="7030A0"/>
                </a:solidFill>
              </a:rPr>
              <a:t>высокому уровню – креативному – можно отнести детей с устойчивой адаптацией к среде,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наличием резерва сил для преодоления стрессовых ситуаций и активным творческим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отношением к действительности. Такие дети не требуют психологической помощи.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К </a:t>
            </a:r>
            <a:r>
              <a:rPr lang="ru-RU" b="1" dirty="0">
                <a:solidFill>
                  <a:srgbClr val="7030A0"/>
                </a:solidFill>
              </a:rPr>
              <a:t>среднему уровню – адаптивному – отнесем детей в целом адаптированных к социуму,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однако имеющих некоторую повышенную тревожность.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К </a:t>
            </a:r>
            <a:r>
              <a:rPr lang="ru-RU" b="1" dirty="0">
                <a:solidFill>
                  <a:srgbClr val="7030A0"/>
                </a:solidFill>
              </a:rPr>
              <a:t>низкому уровню – </a:t>
            </a:r>
            <a:r>
              <a:rPr lang="ru-RU" b="1" dirty="0" err="1">
                <a:solidFill>
                  <a:srgbClr val="7030A0"/>
                </a:solidFill>
              </a:rPr>
              <a:t>дезадаптивному</a:t>
            </a:r>
            <a:r>
              <a:rPr lang="ru-RU" b="1" dirty="0">
                <a:solidFill>
                  <a:srgbClr val="7030A0"/>
                </a:solidFill>
              </a:rPr>
              <a:t> – отнесем детей, чей стиль поведения характеризуется,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прежде всего, стремлением приспособиться к внешним обстоятельствам в ущерб своим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желаниям или возможностям, или, наоборот, используя активную наступательную позицию,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Подчинить  окружение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своим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потребностям. Дети, отнесенные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к</a:t>
            </a:r>
            <a:endParaRPr lang="ru-RU" b="1" dirty="0">
              <a:solidFill>
                <a:srgbClr val="7030A0"/>
              </a:solidFill>
            </a:endParaRP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Данному уровню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психологического </a:t>
            </a:r>
            <a:r>
              <a:rPr lang="ru-RU" b="1" dirty="0">
                <a:solidFill>
                  <a:srgbClr val="7030A0"/>
                </a:solidFill>
              </a:rPr>
              <a:t>здоровья, требуют индивидуальной психологической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424160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" y="-18284"/>
            <a:ext cx="9132703" cy="68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187" y="35705"/>
            <a:ext cx="83529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ее оказания необходимо определить факторы риска.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можно разделить на две основные группы: средовые (все, что окружает ребенка) и субъективные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(его индивидуальные личностные особенности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средовым факторам можно отнести неблагоприятные семейные условия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неблагоприятные условия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связанные с детским учреждением. В детском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 психотравмирующей может стать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первой встречи с воспитателем, которая во многом определит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последующее взаимодействие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взрослыми. К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внутриличностным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(субъективным) факторам относятся характер, темперамент, самооценка. Учет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особенностей ребенка при построении работы, особенно оздоровительной, создаст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благоприятную почву для эффективного созидания психологического комфорта и формирования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здоровья каждого конкретного ребенка.</a:t>
            </a:r>
            <a:endParaRPr lang="ru-RU" sz="24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93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" y="-18284"/>
            <a:ext cx="9132703" cy="68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782994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Психологическая поддержка детей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50" y="2924944"/>
            <a:ext cx="81889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Задачи </a:t>
            </a:r>
            <a:r>
              <a:rPr lang="ru-RU" b="1" dirty="0">
                <a:solidFill>
                  <a:srgbClr val="7030A0"/>
                </a:solidFill>
              </a:rPr>
              <a:t>психологической поддержки детей: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1 Обучение положительному </a:t>
            </a:r>
            <a:r>
              <a:rPr lang="ru-RU" b="1" dirty="0" err="1">
                <a:solidFill>
                  <a:srgbClr val="7030A0"/>
                </a:solidFill>
              </a:rPr>
              <a:t>самоотношению</a:t>
            </a:r>
            <a:r>
              <a:rPr lang="ru-RU" b="1" dirty="0">
                <a:solidFill>
                  <a:srgbClr val="7030A0"/>
                </a:solidFill>
              </a:rPr>
              <a:t> и принятию других людей.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2 Обучение рефлексивным умениям (умение осознавать свои чувства, причины поведения).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3 Формирование потребности в саморазвитии (умение находить в трудных ситуациях силы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внутри себя).</a:t>
            </a:r>
          </a:p>
        </p:txBody>
      </p:sp>
      <p:pic>
        <p:nvPicPr>
          <p:cNvPr id="2050" name="Picture 2" descr="http://berezan-lelechenka.edukit.kiev.ua/files2/images/%D1%80%D0%B8%D1%8110.gif?size=1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077072"/>
            <a:ext cx="1943870" cy="291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478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" y="-18284"/>
            <a:ext cx="9132703" cy="68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4315" y="188640"/>
            <a:ext cx="7816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Рекомендации педагогам в сфере профилактики формирования</a:t>
            </a:r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психологического неблагополучия в развитии ребенка</a:t>
            </a:r>
            <a:r>
              <a:rPr lang="ru-RU" sz="2800" b="1" dirty="0" smtClean="0">
                <a:solidFill>
                  <a:srgbClr val="FF0000"/>
                </a:solidFill>
              </a:rPr>
              <a:t>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50" y="2004522"/>
            <a:ext cx="818899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Создавайте </a:t>
            </a:r>
            <a:r>
              <a:rPr lang="ru-RU" b="1" dirty="0">
                <a:solidFill>
                  <a:srgbClr val="7030A0"/>
                </a:solidFill>
              </a:rPr>
              <a:t>в учреждении спокойную, жизнерадостную </a:t>
            </a:r>
            <a:r>
              <a:rPr lang="ru-RU" b="1" dirty="0" smtClean="0">
                <a:solidFill>
                  <a:srgbClr val="7030A0"/>
                </a:solidFill>
              </a:rPr>
              <a:t>обстановку;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Проявляйте </a:t>
            </a:r>
            <a:r>
              <a:rPr lang="ru-RU" b="1" dirty="0">
                <a:solidFill>
                  <a:srgbClr val="7030A0"/>
                </a:solidFill>
              </a:rPr>
              <a:t>искренний интерес к личности каждого ребенка, его состоянию, </a:t>
            </a:r>
            <a:r>
              <a:rPr lang="ru-RU" b="1" dirty="0" smtClean="0">
                <a:solidFill>
                  <a:srgbClr val="7030A0"/>
                </a:solidFill>
              </a:rPr>
              <a:t>настроению;</a:t>
            </a:r>
            <a:endParaRPr lang="ru-RU" b="1" dirty="0">
              <a:solidFill>
                <a:srgbClr val="7030A0"/>
              </a:solidFill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Организовывайте </a:t>
            </a:r>
            <a:r>
              <a:rPr lang="ru-RU" b="1" dirty="0">
                <a:solidFill>
                  <a:srgbClr val="7030A0"/>
                </a:solidFill>
              </a:rPr>
              <a:t>жизнедеятельность детей таким образом, чтоб у них </a:t>
            </a:r>
            <a:r>
              <a:rPr lang="ru-RU" b="1" dirty="0" smtClean="0">
                <a:solidFill>
                  <a:srgbClr val="7030A0"/>
                </a:solidFill>
              </a:rPr>
              <a:t>накапливался положительный </a:t>
            </a:r>
            <a:r>
              <a:rPr lang="ru-RU" b="1" dirty="0">
                <a:solidFill>
                  <a:srgbClr val="7030A0"/>
                </a:solidFill>
              </a:rPr>
              <a:t>опыт добрых </a:t>
            </a:r>
            <a:r>
              <a:rPr lang="ru-RU" b="1" dirty="0" smtClean="0">
                <a:solidFill>
                  <a:srgbClr val="7030A0"/>
                </a:solidFill>
              </a:rPr>
              <a:t>чувств;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 Собственным </a:t>
            </a:r>
            <a:r>
              <a:rPr lang="ru-RU" b="1" dirty="0">
                <a:solidFill>
                  <a:srgbClr val="7030A0"/>
                </a:solidFill>
              </a:rPr>
              <a:t>поведением демонстрируйте уважительное отношение ко всем детям.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ходе обучающих занятий учитывайте возрастные особенности и интересы детей.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Создавайте </a:t>
            </a:r>
            <a:r>
              <a:rPr lang="ru-RU" b="1" dirty="0">
                <a:solidFill>
                  <a:srgbClr val="7030A0"/>
                </a:solidFill>
              </a:rPr>
              <a:t>условия для формирования у детей положительных взаимоотношений </a:t>
            </a:r>
            <a:r>
              <a:rPr lang="ru-RU" b="1" dirty="0" smtClean="0">
                <a:solidFill>
                  <a:srgbClr val="7030A0"/>
                </a:solidFill>
              </a:rPr>
              <a:t>со сверстниками</a:t>
            </a:r>
            <a:r>
              <a:rPr lang="ru-RU" b="1" dirty="0">
                <a:solidFill>
                  <a:srgbClr val="7030A0"/>
                </a:solidFill>
              </a:rPr>
              <a:t>, привязанности и доверия ко взрослым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Учите </a:t>
            </a:r>
            <a:r>
              <a:rPr lang="ru-RU" b="1" dirty="0">
                <a:solidFill>
                  <a:srgbClr val="7030A0"/>
                </a:solidFill>
              </a:rPr>
              <a:t>детей осознавать свои эмоциональные состояния, настроения и чувства </a:t>
            </a:r>
            <a:r>
              <a:rPr lang="ru-RU" b="1" dirty="0" smtClean="0">
                <a:solidFill>
                  <a:srgbClr val="7030A0"/>
                </a:solidFill>
              </a:rPr>
              <a:t>окружающих людей</a:t>
            </a:r>
            <a:r>
              <a:rPr lang="ru-RU" b="1" dirty="0">
                <a:solidFill>
                  <a:srgbClr val="7030A0"/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Учите детей устанавливать связь между поступками, событиями, настроением и самочувствием </a:t>
            </a:r>
            <a:r>
              <a:rPr lang="ru-RU" b="1" dirty="0">
                <a:solidFill>
                  <a:srgbClr val="7030A0"/>
                </a:solidFill>
              </a:rPr>
              <a:t>людей.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При </a:t>
            </a:r>
            <a:r>
              <a:rPr lang="ru-RU" b="1" dirty="0">
                <a:solidFill>
                  <a:srgbClr val="7030A0"/>
                </a:solidFill>
              </a:rPr>
              <a:t>организации взаимодействия чаще пользуйтесь поощрением, поддержкой детей, </a:t>
            </a:r>
            <a:r>
              <a:rPr lang="ru-RU" b="1" dirty="0" smtClean="0">
                <a:solidFill>
                  <a:srgbClr val="7030A0"/>
                </a:solidFill>
              </a:rPr>
              <a:t>чем порицанием </a:t>
            </a:r>
            <a:r>
              <a:rPr lang="ru-RU" b="1" dirty="0">
                <a:solidFill>
                  <a:srgbClr val="7030A0"/>
                </a:solidFill>
              </a:rPr>
              <a:t>и запрещением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443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458</Words>
  <Application>Microsoft Office PowerPoint</Application>
  <PresentationFormat>Экран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user</cp:lastModifiedBy>
  <cp:revision>5</cp:revision>
  <cp:lastPrinted>2018-05-17T11:13:40Z</cp:lastPrinted>
  <dcterms:created xsi:type="dcterms:W3CDTF">2018-05-17T09:07:53Z</dcterms:created>
  <dcterms:modified xsi:type="dcterms:W3CDTF">2019-10-22T02:56:43Z</dcterms:modified>
</cp:coreProperties>
</file>